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62" r:id="rId2"/>
    <p:sldId id="361" r:id="rId3"/>
    <p:sldId id="267" r:id="rId4"/>
    <p:sldId id="275" r:id="rId5"/>
    <p:sldId id="378" r:id="rId6"/>
    <p:sldId id="379" r:id="rId7"/>
    <p:sldId id="269" r:id="rId8"/>
    <p:sldId id="268" r:id="rId9"/>
    <p:sldId id="276" r:id="rId10"/>
    <p:sldId id="272" r:id="rId11"/>
    <p:sldId id="325" r:id="rId12"/>
    <p:sldId id="333" r:id="rId13"/>
    <p:sldId id="334" r:id="rId14"/>
    <p:sldId id="336" r:id="rId15"/>
    <p:sldId id="337" r:id="rId16"/>
    <p:sldId id="338" r:id="rId17"/>
    <p:sldId id="339" r:id="rId18"/>
    <p:sldId id="274" r:id="rId19"/>
    <p:sldId id="261" r:id="rId20"/>
    <p:sldId id="348" r:id="rId21"/>
    <p:sldId id="266" r:id="rId22"/>
    <p:sldId id="288" r:id="rId23"/>
    <p:sldId id="311" r:id="rId24"/>
    <p:sldId id="344" r:id="rId25"/>
    <p:sldId id="313" r:id="rId26"/>
    <p:sldId id="314" r:id="rId27"/>
    <p:sldId id="345" r:id="rId28"/>
    <p:sldId id="346" r:id="rId29"/>
    <p:sldId id="317" r:id="rId30"/>
    <p:sldId id="271" r:id="rId31"/>
    <p:sldId id="270" r:id="rId32"/>
    <p:sldId id="382" r:id="rId33"/>
    <p:sldId id="347" r:id="rId34"/>
    <p:sldId id="363" r:id="rId35"/>
    <p:sldId id="34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E806-FCDE-BF42-22DA-38E3B209E3FD}" name="Zachary Fritze" initials="ZF" userId="S::zfritze@berlincommunications.onmicrosoft.com::5153644a-1911-49ec-b444-89aa9792d5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0"/>
    <p:restoredTop sz="82720"/>
  </p:normalViewPr>
  <p:slideViewPr>
    <p:cSldViewPr snapToGrid="0" snapToObjects="1">
      <p:cViewPr varScale="1">
        <p:scale>
          <a:sx n="72" d="100"/>
          <a:sy n="72" d="100"/>
        </p:scale>
        <p:origin x="14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Kuss" userId="9c045b1a-88b1-4dc6-8812-957b086524a6" providerId="ADAL" clId="{D7820397-38BE-495C-B315-DFD4A3D93D1B}"/>
    <pc:docChg chg="delSld">
      <pc:chgData name="Debbie Kuss" userId="9c045b1a-88b1-4dc6-8812-957b086524a6" providerId="ADAL" clId="{D7820397-38BE-495C-B315-DFD4A3D93D1B}" dt="2022-05-17T16:30:43.757" v="0" actId="47"/>
      <pc:docMkLst>
        <pc:docMk/>
      </pc:docMkLst>
      <pc:sldChg chg="del">
        <pc:chgData name="Debbie Kuss" userId="9c045b1a-88b1-4dc6-8812-957b086524a6" providerId="ADAL" clId="{D7820397-38BE-495C-B315-DFD4A3D93D1B}" dt="2022-05-17T16:30:43.757" v="0" actId="47"/>
        <pc:sldMkLst>
          <pc:docMk/>
          <pc:sldMk cId="280302621" sldId="352"/>
        </pc:sldMkLst>
      </pc:sldChg>
      <pc:sldChg chg="del">
        <pc:chgData name="Debbie Kuss" userId="9c045b1a-88b1-4dc6-8812-957b086524a6" providerId="ADAL" clId="{D7820397-38BE-495C-B315-DFD4A3D93D1B}" dt="2022-05-17T16:30:43.757" v="0" actId="47"/>
        <pc:sldMkLst>
          <pc:docMk/>
          <pc:sldMk cId="3043746246" sldId="360"/>
        </pc:sldMkLst>
      </pc:sldChg>
      <pc:sldChg chg="del">
        <pc:chgData name="Debbie Kuss" userId="9c045b1a-88b1-4dc6-8812-957b086524a6" providerId="ADAL" clId="{D7820397-38BE-495C-B315-DFD4A3D93D1B}" dt="2022-05-17T16:30:43.757" v="0" actId="47"/>
        <pc:sldMkLst>
          <pc:docMk/>
          <pc:sldMk cId="1919300309" sldId="364"/>
        </pc:sldMkLst>
      </pc:sldChg>
      <pc:sldChg chg="del">
        <pc:chgData name="Debbie Kuss" userId="9c045b1a-88b1-4dc6-8812-957b086524a6" providerId="ADAL" clId="{D7820397-38BE-495C-B315-DFD4A3D93D1B}" dt="2022-05-17T16:30:43.757" v="0" actId="47"/>
        <pc:sldMkLst>
          <pc:docMk/>
          <pc:sldMk cId="48418375" sldId="365"/>
        </pc:sldMkLst>
      </pc:sldChg>
      <pc:sldChg chg="del">
        <pc:chgData name="Debbie Kuss" userId="9c045b1a-88b1-4dc6-8812-957b086524a6" providerId="ADAL" clId="{D7820397-38BE-495C-B315-DFD4A3D93D1B}" dt="2022-05-17T16:30:43.757" v="0" actId="47"/>
        <pc:sldMkLst>
          <pc:docMk/>
          <pc:sldMk cId="3457009885" sldId="366"/>
        </pc:sldMkLst>
      </pc:sldChg>
      <pc:sldChg chg="del">
        <pc:chgData name="Debbie Kuss" userId="9c045b1a-88b1-4dc6-8812-957b086524a6" providerId="ADAL" clId="{D7820397-38BE-495C-B315-DFD4A3D93D1B}" dt="2022-05-17T16:30:43.757" v="0" actId="47"/>
        <pc:sldMkLst>
          <pc:docMk/>
          <pc:sldMk cId="1149673666" sldId="367"/>
        </pc:sldMkLst>
      </pc:sldChg>
      <pc:sldChg chg="del">
        <pc:chgData name="Debbie Kuss" userId="9c045b1a-88b1-4dc6-8812-957b086524a6" providerId="ADAL" clId="{D7820397-38BE-495C-B315-DFD4A3D93D1B}" dt="2022-05-17T16:30:43.757" v="0" actId="47"/>
        <pc:sldMkLst>
          <pc:docMk/>
          <pc:sldMk cId="518464589" sldId="368"/>
        </pc:sldMkLst>
      </pc:sldChg>
      <pc:sldChg chg="del">
        <pc:chgData name="Debbie Kuss" userId="9c045b1a-88b1-4dc6-8812-957b086524a6" providerId="ADAL" clId="{D7820397-38BE-495C-B315-DFD4A3D93D1B}" dt="2022-05-17T16:30:43.757" v="0" actId="47"/>
        <pc:sldMkLst>
          <pc:docMk/>
          <pc:sldMk cId="710210408" sldId="369"/>
        </pc:sldMkLst>
      </pc:sldChg>
      <pc:sldChg chg="del">
        <pc:chgData name="Debbie Kuss" userId="9c045b1a-88b1-4dc6-8812-957b086524a6" providerId="ADAL" clId="{D7820397-38BE-495C-B315-DFD4A3D93D1B}" dt="2022-05-17T16:30:43.757" v="0" actId="47"/>
        <pc:sldMkLst>
          <pc:docMk/>
          <pc:sldMk cId="1022981119" sldId="370"/>
        </pc:sldMkLst>
      </pc:sldChg>
      <pc:sldChg chg="del">
        <pc:chgData name="Debbie Kuss" userId="9c045b1a-88b1-4dc6-8812-957b086524a6" providerId="ADAL" clId="{D7820397-38BE-495C-B315-DFD4A3D93D1B}" dt="2022-05-17T16:30:43.757" v="0" actId="47"/>
        <pc:sldMkLst>
          <pc:docMk/>
          <pc:sldMk cId="4287263756" sldId="371"/>
        </pc:sldMkLst>
      </pc:sldChg>
      <pc:sldChg chg="del">
        <pc:chgData name="Debbie Kuss" userId="9c045b1a-88b1-4dc6-8812-957b086524a6" providerId="ADAL" clId="{D7820397-38BE-495C-B315-DFD4A3D93D1B}" dt="2022-05-17T16:30:43.757" v="0" actId="47"/>
        <pc:sldMkLst>
          <pc:docMk/>
          <pc:sldMk cId="3773073230" sldId="3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70C92-1E2E-6647-8457-D868D7EF77C3}" type="datetimeFigureOut">
              <a:rPr lang="en-US" smtClean="0"/>
              <a:t>5/17/2022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6D55E-F725-AE4D-91D3-05489DB01441}" type="slidenum">
              <a:rPr lang="en-US" smtClean="0"/>
              <a:t>‹#›</a:t>
            </a:fld>
            <a:endParaRPr lang="en-US"/>
          </a:p>
        </p:txBody>
      </p:sp>
    </p:spTree>
    <p:extLst>
      <p:ext uri="{BB962C8B-B14F-4D97-AF65-F5344CB8AC3E}">
        <p14:creationId xmlns:p14="http://schemas.microsoft.com/office/powerpoint/2010/main" val="220094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4</a:t>
            </a:fld>
            <a:endParaRPr lang="en-US"/>
          </a:p>
        </p:txBody>
      </p:sp>
    </p:spTree>
    <p:extLst>
      <p:ext uri="{BB962C8B-B14F-4D97-AF65-F5344CB8AC3E}">
        <p14:creationId xmlns:p14="http://schemas.microsoft.com/office/powerpoint/2010/main" val="215167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13</a:t>
            </a:fld>
            <a:endParaRPr lang="en-US"/>
          </a:p>
        </p:txBody>
      </p:sp>
    </p:spTree>
    <p:extLst>
      <p:ext uri="{BB962C8B-B14F-4D97-AF65-F5344CB8AC3E}">
        <p14:creationId xmlns:p14="http://schemas.microsoft.com/office/powerpoint/2010/main" val="255564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14</a:t>
            </a:fld>
            <a:endParaRPr lang="en-US"/>
          </a:p>
        </p:txBody>
      </p:sp>
    </p:spTree>
    <p:extLst>
      <p:ext uri="{BB962C8B-B14F-4D97-AF65-F5344CB8AC3E}">
        <p14:creationId xmlns:p14="http://schemas.microsoft.com/office/powerpoint/2010/main" val="313892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15</a:t>
            </a:fld>
            <a:endParaRPr lang="en-US"/>
          </a:p>
        </p:txBody>
      </p:sp>
    </p:spTree>
    <p:extLst>
      <p:ext uri="{BB962C8B-B14F-4D97-AF65-F5344CB8AC3E}">
        <p14:creationId xmlns:p14="http://schemas.microsoft.com/office/powerpoint/2010/main" val="3724670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16</a:t>
            </a:fld>
            <a:endParaRPr lang="en-US"/>
          </a:p>
        </p:txBody>
      </p:sp>
    </p:spTree>
    <p:extLst>
      <p:ext uri="{BB962C8B-B14F-4D97-AF65-F5344CB8AC3E}">
        <p14:creationId xmlns:p14="http://schemas.microsoft.com/office/powerpoint/2010/main" val="3917617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17</a:t>
            </a:fld>
            <a:endParaRPr lang="en-US"/>
          </a:p>
        </p:txBody>
      </p:sp>
    </p:spTree>
    <p:extLst>
      <p:ext uri="{BB962C8B-B14F-4D97-AF65-F5344CB8AC3E}">
        <p14:creationId xmlns:p14="http://schemas.microsoft.com/office/powerpoint/2010/main" val="1380870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18</a:t>
            </a:fld>
            <a:endParaRPr lang="en-US"/>
          </a:p>
        </p:txBody>
      </p:sp>
    </p:spTree>
    <p:extLst>
      <p:ext uri="{BB962C8B-B14F-4D97-AF65-F5344CB8AC3E}">
        <p14:creationId xmlns:p14="http://schemas.microsoft.com/office/powerpoint/2010/main" val="105425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dirty="0"/>
          </a:p>
        </p:txBody>
      </p:sp>
      <p:sp>
        <p:nvSpPr>
          <p:cNvPr id="656" name="Google Shape;6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41203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2" name="Google Shape;792;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0" name="Google Shape;96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D55E-F725-AE4D-91D3-05489DB01441}" type="slidenum">
              <a:rPr lang="en-US" smtClean="0"/>
              <a:t>24</a:t>
            </a:fld>
            <a:endParaRPr lang="en-US"/>
          </a:p>
        </p:txBody>
      </p:sp>
    </p:spTree>
    <p:extLst>
      <p:ext uri="{BB962C8B-B14F-4D97-AF65-F5344CB8AC3E}">
        <p14:creationId xmlns:p14="http://schemas.microsoft.com/office/powerpoint/2010/main" val="220967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5</a:t>
            </a:fld>
            <a:endParaRPr lang="en-US"/>
          </a:p>
        </p:txBody>
      </p:sp>
    </p:spTree>
    <p:extLst>
      <p:ext uri="{BB962C8B-B14F-4D97-AF65-F5344CB8AC3E}">
        <p14:creationId xmlns:p14="http://schemas.microsoft.com/office/powerpoint/2010/main" val="1377917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D55E-F725-AE4D-91D3-05489DB01441}" type="slidenum">
              <a:rPr lang="en-US" smtClean="0"/>
              <a:t>25</a:t>
            </a:fld>
            <a:endParaRPr lang="en-US"/>
          </a:p>
        </p:txBody>
      </p:sp>
    </p:spTree>
    <p:extLst>
      <p:ext uri="{BB962C8B-B14F-4D97-AF65-F5344CB8AC3E}">
        <p14:creationId xmlns:p14="http://schemas.microsoft.com/office/powerpoint/2010/main" val="3224282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6" name="Google Shape;86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D55E-F725-AE4D-91D3-05489DB01441}" type="slidenum">
              <a:rPr lang="en-US" smtClean="0"/>
              <a:t>35</a:t>
            </a:fld>
            <a:endParaRPr lang="en-US"/>
          </a:p>
        </p:txBody>
      </p:sp>
    </p:spTree>
    <p:extLst>
      <p:ext uri="{BB962C8B-B14F-4D97-AF65-F5344CB8AC3E}">
        <p14:creationId xmlns:p14="http://schemas.microsoft.com/office/powerpoint/2010/main" val="185880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6</a:t>
            </a:fld>
            <a:endParaRPr lang="en-US"/>
          </a:p>
        </p:txBody>
      </p:sp>
    </p:spTree>
    <p:extLst>
      <p:ext uri="{BB962C8B-B14F-4D97-AF65-F5344CB8AC3E}">
        <p14:creationId xmlns:p14="http://schemas.microsoft.com/office/powerpoint/2010/main" val="187318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7</a:t>
            </a:fld>
            <a:endParaRPr lang="en-US"/>
          </a:p>
        </p:txBody>
      </p:sp>
    </p:spTree>
    <p:extLst>
      <p:ext uri="{BB962C8B-B14F-4D97-AF65-F5344CB8AC3E}">
        <p14:creationId xmlns:p14="http://schemas.microsoft.com/office/powerpoint/2010/main" val="192457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8</a:t>
            </a:fld>
            <a:endParaRPr lang="en-US"/>
          </a:p>
        </p:txBody>
      </p:sp>
    </p:spTree>
    <p:extLst>
      <p:ext uri="{BB962C8B-B14F-4D97-AF65-F5344CB8AC3E}">
        <p14:creationId xmlns:p14="http://schemas.microsoft.com/office/powerpoint/2010/main" val="221554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2" name="Google Shape;792;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7156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10</a:t>
            </a:fld>
            <a:endParaRPr lang="en-US"/>
          </a:p>
        </p:txBody>
      </p:sp>
    </p:spTree>
    <p:extLst>
      <p:ext uri="{BB962C8B-B14F-4D97-AF65-F5344CB8AC3E}">
        <p14:creationId xmlns:p14="http://schemas.microsoft.com/office/powerpoint/2010/main" val="230662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11</a:t>
            </a:fld>
            <a:endParaRPr lang="en-US"/>
          </a:p>
        </p:txBody>
      </p:sp>
    </p:spTree>
    <p:extLst>
      <p:ext uri="{BB962C8B-B14F-4D97-AF65-F5344CB8AC3E}">
        <p14:creationId xmlns:p14="http://schemas.microsoft.com/office/powerpoint/2010/main" val="258021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BB739-692E-5A44-8CAF-9209302832B9}" type="slidenum">
              <a:rPr lang="en-US" smtClean="0"/>
              <a:t>12</a:t>
            </a:fld>
            <a:endParaRPr lang="en-US"/>
          </a:p>
        </p:txBody>
      </p:sp>
    </p:spTree>
    <p:extLst>
      <p:ext uri="{BB962C8B-B14F-4D97-AF65-F5344CB8AC3E}">
        <p14:creationId xmlns:p14="http://schemas.microsoft.com/office/powerpoint/2010/main" val="126567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8516-CA86-494A-9730-4F2901B7410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64298FF-E3CC-E04C-A7CC-24CAA46DA6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8515AD-4689-3441-B8B5-213A00EB6344}"/>
              </a:ext>
            </a:extLst>
          </p:cNvPr>
          <p:cNvSpPr>
            <a:spLocks noGrp="1"/>
          </p:cNvSpPr>
          <p:nvPr>
            <p:ph type="dt" sz="half" idx="10"/>
          </p:nvPr>
        </p:nvSpPr>
        <p:spPr/>
        <p:txBody>
          <a:bodyPr/>
          <a:lstStyle/>
          <a:p>
            <a:fld id="{9A26E9C8-6996-D940-ADD9-4B18910EA52E}" type="datetimeFigureOut">
              <a:rPr lang="en-US" smtClean="0"/>
              <a:t>5/17/2022</a:t>
            </a:fld>
            <a:endParaRPr lang="en-US"/>
          </a:p>
        </p:txBody>
      </p:sp>
      <p:sp>
        <p:nvSpPr>
          <p:cNvPr id="5" name="Footer Placeholder 4">
            <a:extLst>
              <a:ext uri="{FF2B5EF4-FFF2-40B4-BE49-F238E27FC236}">
                <a16:creationId xmlns:a16="http://schemas.microsoft.com/office/drawing/2014/main" id="{74D59B84-0AED-874D-A8D3-1A69A2EAB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E46CC-63C6-D24E-8AA1-FFB8E416AD33}"/>
              </a:ext>
            </a:extLst>
          </p:cNvPr>
          <p:cNvSpPr>
            <a:spLocks noGrp="1"/>
          </p:cNvSpPr>
          <p:nvPr>
            <p:ph type="sldNum" sz="quarter" idx="12"/>
          </p:nvPr>
        </p:nvSpPr>
        <p:spPr/>
        <p:txBody>
          <a:bodyPr/>
          <a:lstStyle/>
          <a:p>
            <a:fld id="{AF9F4AE0-0B42-C140-BC63-04ECF1A3814B}" type="slidenum">
              <a:rPr lang="en-US" smtClean="0"/>
              <a:t>‹#›</a:t>
            </a:fld>
            <a:endParaRPr lang="en-US"/>
          </a:p>
        </p:txBody>
      </p:sp>
    </p:spTree>
    <p:extLst>
      <p:ext uri="{BB962C8B-B14F-4D97-AF65-F5344CB8AC3E}">
        <p14:creationId xmlns:p14="http://schemas.microsoft.com/office/powerpoint/2010/main" val="368509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E385-BC8C-FD42-B83B-981B365DE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D3B9D7-13E4-D14D-A0C9-405D3A0082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2965B-BA14-F94C-8BA7-09C788E0EA11}"/>
              </a:ext>
            </a:extLst>
          </p:cNvPr>
          <p:cNvSpPr>
            <a:spLocks noGrp="1"/>
          </p:cNvSpPr>
          <p:nvPr>
            <p:ph type="dt" sz="half" idx="10"/>
          </p:nvPr>
        </p:nvSpPr>
        <p:spPr/>
        <p:txBody>
          <a:bodyPr/>
          <a:lstStyle/>
          <a:p>
            <a:fld id="{9A26E9C8-6996-D940-ADD9-4B18910EA52E}" type="datetimeFigureOut">
              <a:rPr lang="en-US" smtClean="0"/>
              <a:t>5/17/2022</a:t>
            </a:fld>
            <a:endParaRPr lang="en-US"/>
          </a:p>
        </p:txBody>
      </p:sp>
      <p:sp>
        <p:nvSpPr>
          <p:cNvPr id="5" name="Footer Placeholder 4">
            <a:extLst>
              <a:ext uri="{FF2B5EF4-FFF2-40B4-BE49-F238E27FC236}">
                <a16:creationId xmlns:a16="http://schemas.microsoft.com/office/drawing/2014/main" id="{9B345183-6757-6949-BD31-4EA1EC67C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6ED09-2A62-FD42-AAF0-6F0AF50D7E9A}"/>
              </a:ext>
            </a:extLst>
          </p:cNvPr>
          <p:cNvSpPr>
            <a:spLocks noGrp="1"/>
          </p:cNvSpPr>
          <p:nvPr>
            <p:ph type="sldNum" sz="quarter" idx="12"/>
          </p:nvPr>
        </p:nvSpPr>
        <p:spPr/>
        <p:txBody>
          <a:bodyPr/>
          <a:lstStyle/>
          <a:p>
            <a:fld id="{AF9F4AE0-0B42-C140-BC63-04ECF1A3814B}" type="slidenum">
              <a:rPr lang="en-US" smtClean="0"/>
              <a:t>‹#›</a:t>
            </a:fld>
            <a:endParaRPr lang="en-US"/>
          </a:p>
        </p:txBody>
      </p:sp>
    </p:spTree>
    <p:extLst>
      <p:ext uri="{BB962C8B-B14F-4D97-AF65-F5344CB8AC3E}">
        <p14:creationId xmlns:p14="http://schemas.microsoft.com/office/powerpoint/2010/main" val="386464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C078AD-945D-D74E-81A8-EBDFDB73E9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544147-C44C-9747-91FE-AD2702C32D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1A53F-966F-8745-84B5-55CB5F7CB7E5}"/>
              </a:ext>
            </a:extLst>
          </p:cNvPr>
          <p:cNvSpPr>
            <a:spLocks noGrp="1"/>
          </p:cNvSpPr>
          <p:nvPr>
            <p:ph type="dt" sz="half" idx="10"/>
          </p:nvPr>
        </p:nvSpPr>
        <p:spPr/>
        <p:txBody>
          <a:bodyPr/>
          <a:lstStyle/>
          <a:p>
            <a:fld id="{9A26E9C8-6996-D940-ADD9-4B18910EA52E}" type="datetimeFigureOut">
              <a:rPr lang="en-US" smtClean="0"/>
              <a:t>5/17/2022</a:t>
            </a:fld>
            <a:endParaRPr lang="en-US"/>
          </a:p>
        </p:txBody>
      </p:sp>
      <p:sp>
        <p:nvSpPr>
          <p:cNvPr id="5" name="Footer Placeholder 4">
            <a:extLst>
              <a:ext uri="{FF2B5EF4-FFF2-40B4-BE49-F238E27FC236}">
                <a16:creationId xmlns:a16="http://schemas.microsoft.com/office/drawing/2014/main" id="{43251312-55EC-B64F-B657-68507379F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02B2B-E423-1342-856C-C2F33DA267AA}"/>
              </a:ext>
            </a:extLst>
          </p:cNvPr>
          <p:cNvSpPr>
            <a:spLocks noGrp="1"/>
          </p:cNvSpPr>
          <p:nvPr>
            <p:ph type="sldNum" sz="quarter" idx="12"/>
          </p:nvPr>
        </p:nvSpPr>
        <p:spPr/>
        <p:txBody>
          <a:bodyPr/>
          <a:lstStyle/>
          <a:p>
            <a:fld id="{AF9F4AE0-0B42-C140-BC63-04ECF1A3814B}" type="slidenum">
              <a:rPr lang="en-US" smtClean="0"/>
              <a:t>‹#›</a:t>
            </a:fld>
            <a:endParaRPr lang="en-US"/>
          </a:p>
        </p:txBody>
      </p:sp>
    </p:spTree>
    <p:extLst>
      <p:ext uri="{BB962C8B-B14F-4D97-AF65-F5344CB8AC3E}">
        <p14:creationId xmlns:p14="http://schemas.microsoft.com/office/powerpoint/2010/main" val="324267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83E0-D4EF-2F46-A173-AF53C61243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D79195-2F18-1C4C-910B-098274DE68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95F9C-C5BE-5D44-9F3E-2ADC7EA2E622}"/>
              </a:ext>
            </a:extLst>
          </p:cNvPr>
          <p:cNvSpPr>
            <a:spLocks noGrp="1"/>
          </p:cNvSpPr>
          <p:nvPr>
            <p:ph type="dt" sz="half" idx="10"/>
          </p:nvPr>
        </p:nvSpPr>
        <p:spPr/>
        <p:txBody>
          <a:bodyPr/>
          <a:lstStyle/>
          <a:p>
            <a:fld id="{9A26E9C8-6996-D940-ADD9-4B18910EA52E}" type="datetimeFigureOut">
              <a:rPr lang="en-US" smtClean="0"/>
              <a:t>5/17/2022</a:t>
            </a:fld>
            <a:endParaRPr lang="en-US"/>
          </a:p>
        </p:txBody>
      </p:sp>
      <p:sp>
        <p:nvSpPr>
          <p:cNvPr id="5" name="Footer Placeholder 4">
            <a:extLst>
              <a:ext uri="{FF2B5EF4-FFF2-40B4-BE49-F238E27FC236}">
                <a16:creationId xmlns:a16="http://schemas.microsoft.com/office/drawing/2014/main" id="{56E013A7-6BF7-E841-9FD0-FC9F16A7B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20E4D-E708-1148-A919-7C8BEB127941}"/>
              </a:ext>
            </a:extLst>
          </p:cNvPr>
          <p:cNvSpPr>
            <a:spLocks noGrp="1"/>
          </p:cNvSpPr>
          <p:nvPr>
            <p:ph type="sldNum" sz="quarter" idx="12"/>
          </p:nvPr>
        </p:nvSpPr>
        <p:spPr/>
        <p:txBody>
          <a:bodyPr/>
          <a:lstStyle/>
          <a:p>
            <a:fld id="{AF9F4AE0-0B42-C140-BC63-04ECF1A3814B}" type="slidenum">
              <a:rPr lang="en-US" smtClean="0"/>
              <a:t>‹#›</a:t>
            </a:fld>
            <a:endParaRPr lang="en-US"/>
          </a:p>
        </p:txBody>
      </p:sp>
    </p:spTree>
    <p:extLst>
      <p:ext uri="{BB962C8B-B14F-4D97-AF65-F5344CB8AC3E}">
        <p14:creationId xmlns:p14="http://schemas.microsoft.com/office/powerpoint/2010/main" val="215751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FD68-D50B-FF48-8F47-107C1E5A17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A166D2-0031-1140-91E9-D7AF73C113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849AFC-FFA4-D94F-A3AE-3915A9D4FB59}"/>
              </a:ext>
            </a:extLst>
          </p:cNvPr>
          <p:cNvSpPr>
            <a:spLocks noGrp="1"/>
          </p:cNvSpPr>
          <p:nvPr>
            <p:ph type="dt" sz="half" idx="10"/>
          </p:nvPr>
        </p:nvSpPr>
        <p:spPr/>
        <p:txBody>
          <a:bodyPr/>
          <a:lstStyle/>
          <a:p>
            <a:fld id="{9A26E9C8-6996-D940-ADD9-4B18910EA52E}" type="datetimeFigureOut">
              <a:rPr lang="en-US" smtClean="0"/>
              <a:t>5/17/2022</a:t>
            </a:fld>
            <a:endParaRPr lang="en-US"/>
          </a:p>
        </p:txBody>
      </p:sp>
      <p:sp>
        <p:nvSpPr>
          <p:cNvPr id="5" name="Footer Placeholder 4">
            <a:extLst>
              <a:ext uri="{FF2B5EF4-FFF2-40B4-BE49-F238E27FC236}">
                <a16:creationId xmlns:a16="http://schemas.microsoft.com/office/drawing/2014/main" id="{1EA56506-02BF-634D-AE0C-A29D2955C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DC2D0-0E17-B24A-8380-7337579E8860}"/>
              </a:ext>
            </a:extLst>
          </p:cNvPr>
          <p:cNvSpPr>
            <a:spLocks noGrp="1"/>
          </p:cNvSpPr>
          <p:nvPr>
            <p:ph type="sldNum" sz="quarter" idx="12"/>
          </p:nvPr>
        </p:nvSpPr>
        <p:spPr/>
        <p:txBody>
          <a:bodyPr/>
          <a:lstStyle/>
          <a:p>
            <a:fld id="{AF9F4AE0-0B42-C140-BC63-04ECF1A3814B}" type="slidenum">
              <a:rPr lang="en-US" smtClean="0"/>
              <a:t>‹#›</a:t>
            </a:fld>
            <a:endParaRPr lang="en-US"/>
          </a:p>
        </p:txBody>
      </p:sp>
    </p:spTree>
    <p:extLst>
      <p:ext uri="{BB962C8B-B14F-4D97-AF65-F5344CB8AC3E}">
        <p14:creationId xmlns:p14="http://schemas.microsoft.com/office/powerpoint/2010/main" val="247580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3A41-D333-7344-9C45-94279A7F2E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D8CA4-C24E-AF45-B06E-7CC1D9E569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8D43A9-65ED-3946-A568-102E9F0723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27937A-CD32-5648-A298-7920137542B4}"/>
              </a:ext>
            </a:extLst>
          </p:cNvPr>
          <p:cNvSpPr>
            <a:spLocks noGrp="1"/>
          </p:cNvSpPr>
          <p:nvPr>
            <p:ph type="dt" sz="half" idx="10"/>
          </p:nvPr>
        </p:nvSpPr>
        <p:spPr/>
        <p:txBody>
          <a:bodyPr/>
          <a:lstStyle/>
          <a:p>
            <a:fld id="{9A26E9C8-6996-D940-ADD9-4B18910EA52E}" type="datetimeFigureOut">
              <a:rPr lang="en-US" smtClean="0"/>
              <a:t>5/17/2022</a:t>
            </a:fld>
            <a:endParaRPr lang="en-US"/>
          </a:p>
        </p:txBody>
      </p:sp>
      <p:sp>
        <p:nvSpPr>
          <p:cNvPr id="6" name="Footer Placeholder 5">
            <a:extLst>
              <a:ext uri="{FF2B5EF4-FFF2-40B4-BE49-F238E27FC236}">
                <a16:creationId xmlns:a16="http://schemas.microsoft.com/office/drawing/2014/main" id="{A33C2FC1-40F3-BF48-80DA-2D0734527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40383-A0ED-044C-90C3-EBF483A49721}"/>
              </a:ext>
            </a:extLst>
          </p:cNvPr>
          <p:cNvSpPr>
            <a:spLocks noGrp="1"/>
          </p:cNvSpPr>
          <p:nvPr>
            <p:ph type="sldNum" sz="quarter" idx="12"/>
          </p:nvPr>
        </p:nvSpPr>
        <p:spPr/>
        <p:txBody>
          <a:bodyPr/>
          <a:lstStyle/>
          <a:p>
            <a:fld id="{AF9F4AE0-0B42-C140-BC63-04ECF1A3814B}" type="slidenum">
              <a:rPr lang="en-US" smtClean="0"/>
              <a:t>‹#›</a:t>
            </a:fld>
            <a:endParaRPr lang="en-US"/>
          </a:p>
        </p:txBody>
      </p:sp>
    </p:spTree>
    <p:extLst>
      <p:ext uri="{BB962C8B-B14F-4D97-AF65-F5344CB8AC3E}">
        <p14:creationId xmlns:p14="http://schemas.microsoft.com/office/powerpoint/2010/main" val="186931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D2A8-C8B9-F74A-B9EA-0685BBBF47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36C2-88BE-B043-8BF3-0FC442BCD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3ED321-4A8B-9F4D-B81A-369B1C740E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F0A9D8-6718-CD42-80C1-62E313152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FD8F98-B16C-8040-B0AD-B56F3D8553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4C9AE2-12A5-C440-BBFC-5DC852265AF4}"/>
              </a:ext>
            </a:extLst>
          </p:cNvPr>
          <p:cNvSpPr>
            <a:spLocks noGrp="1"/>
          </p:cNvSpPr>
          <p:nvPr>
            <p:ph type="dt" sz="half" idx="10"/>
          </p:nvPr>
        </p:nvSpPr>
        <p:spPr/>
        <p:txBody>
          <a:bodyPr/>
          <a:lstStyle/>
          <a:p>
            <a:fld id="{9A26E9C8-6996-D940-ADD9-4B18910EA52E}" type="datetimeFigureOut">
              <a:rPr lang="en-US" smtClean="0"/>
              <a:t>5/17/2022</a:t>
            </a:fld>
            <a:endParaRPr lang="en-US"/>
          </a:p>
        </p:txBody>
      </p:sp>
      <p:sp>
        <p:nvSpPr>
          <p:cNvPr id="8" name="Footer Placeholder 7">
            <a:extLst>
              <a:ext uri="{FF2B5EF4-FFF2-40B4-BE49-F238E27FC236}">
                <a16:creationId xmlns:a16="http://schemas.microsoft.com/office/drawing/2014/main" id="{352DE024-6D7A-4F4C-809A-F6FD57FCE6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A6923B-98C5-FC42-8483-63E8A10CD100}"/>
              </a:ext>
            </a:extLst>
          </p:cNvPr>
          <p:cNvSpPr>
            <a:spLocks noGrp="1"/>
          </p:cNvSpPr>
          <p:nvPr>
            <p:ph type="sldNum" sz="quarter" idx="12"/>
          </p:nvPr>
        </p:nvSpPr>
        <p:spPr/>
        <p:txBody>
          <a:bodyPr/>
          <a:lstStyle/>
          <a:p>
            <a:fld id="{AF9F4AE0-0B42-C140-BC63-04ECF1A3814B}" type="slidenum">
              <a:rPr lang="en-US" smtClean="0"/>
              <a:t>‹#›</a:t>
            </a:fld>
            <a:endParaRPr lang="en-US"/>
          </a:p>
        </p:txBody>
      </p:sp>
    </p:spTree>
    <p:extLst>
      <p:ext uri="{BB962C8B-B14F-4D97-AF65-F5344CB8AC3E}">
        <p14:creationId xmlns:p14="http://schemas.microsoft.com/office/powerpoint/2010/main" val="343691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2B62-04D3-1D4A-86F3-D97299920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035B83-056A-3344-817B-C13F3C367D3E}"/>
              </a:ext>
            </a:extLst>
          </p:cNvPr>
          <p:cNvSpPr>
            <a:spLocks noGrp="1"/>
          </p:cNvSpPr>
          <p:nvPr>
            <p:ph type="dt" sz="half" idx="10"/>
          </p:nvPr>
        </p:nvSpPr>
        <p:spPr/>
        <p:txBody>
          <a:bodyPr/>
          <a:lstStyle/>
          <a:p>
            <a:fld id="{9A26E9C8-6996-D940-ADD9-4B18910EA52E}" type="datetimeFigureOut">
              <a:rPr lang="en-US" smtClean="0"/>
              <a:t>5/17/2022</a:t>
            </a:fld>
            <a:endParaRPr lang="en-US"/>
          </a:p>
        </p:txBody>
      </p:sp>
      <p:sp>
        <p:nvSpPr>
          <p:cNvPr id="4" name="Footer Placeholder 3">
            <a:extLst>
              <a:ext uri="{FF2B5EF4-FFF2-40B4-BE49-F238E27FC236}">
                <a16:creationId xmlns:a16="http://schemas.microsoft.com/office/drawing/2014/main" id="{BD7D9B29-82DB-F84F-B269-02610CFD33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C7A65-CB49-F54A-B490-3712FBD5AEF4}"/>
              </a:ext>
            </a:extLst>
          </p:cNvPr>
          <p:cNvSpPr>
            <a:spLocks noGrp="1"/>
          </p:cNvSpPr>
          <p:nvPr>
            <p:ph type="sldNum" sz="quarter" idx="12"/>
          </p:nvPr>
        </p:nvSpPr>
        <p:spPr/>
        <p:txBody>
          <a:bodyPr/>
          <a:lstStyle/>
          <a:p>
            <a:fld id="{AF9F4AE0-0B42-C140-BC63-04ECF1A3814B}" type="slidenum">
              <a:rPr lang="en-US" smtClean="0"/>
              <a:t>‹#›</a:t>
            </a:fld>
            <a:endParaRPr lang="en-US"/>
          </a:p>
        </p:txBody>
      </p:sp>
    </p:spTree>
    <p:extLst>
      <p:ext uri="{BB962C8B-B14F-4D97-AF65-F5344CB8AC3E}">
        <p14:creationId xmlns:p14="http://schemas.microsoft.com/office/powerpoint/2010/main" val="148839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7B11D-9008-9848-8CF8-E9A8B24F8167}"/>
              </a:ext>
            </a:extLst>
          </p:cNvPr>
          <p:cNvSpPr>
            <a:spLocks noGrp="1"/>
          </p:cNvSpPr>
          <p:nvPr>
            <p:ph type="dt" sz="half" idx="10"/>
          </p:nvPr>
        </p:nvSpPr>
        <p:spPr/>
        <p:txBody>
          <a:bodyPr/>
          <a:lstStyle/>
          <a:p>
            <a:fld id="{9A26E9C8-6996-D940-ADD9-4B18910EA52E}" type="datetimeFigureOut">
              <a:rPr lang="en-US" smtClean="0"/>
              <a:t>5/17/2022</a:t>
            </a:fld>
            <a:endParaRPr lang="en-US"/>
          </a:p>
        </p:txBody>
      </p:sp>
      <p:sp>
        <p:nvSpPr>
          <p:cNvPr id="3" name="Footer Placeholder 2">
            <a:extLst>
              <a:ext uri="{FF2B5EF4-FFF2-40B4-BE49-F238E27FC236}">
                <a16:creationId xmlns:a16="http://schemas.microsoft.com/office/drawing/2014/main" id="{1C06A12D-45D2-0348-B236-C002B10B5D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A0DC52-3FFA-B144-82B8-E4869A054871}"/>
              </a:ext>
            </a:extLst>
          </p:cNvPr>
          <p:cNvSpPr>
            <a:spLocks noGrp="1"/>
          </p:cNvSpPr>
          <p:nvPr>
            <p:ph type="sldNum" sz="quarter" idx="12"/>
          </p:nvPr>
        </p:nvSpPr>
        <p:spPr/>
        <p:txBody>
          <a:bodyPr/>
          <a:lstStyle/>
          <a:p>
            <a:fld id="{AF9F4AE0-0B42-C140-BC63-04ECF1A3814B}" type="slidenum">
              <a:rPr lang="en-US" smtClean="0"/>
              <a:t>‹#›</a:t>
            </a:fld>
            <a:endParaRPr lang="en-US"/>
          </a:p>
        </p:txBody>
      </p:sp>
    </p:spTree>
    <p:extLst>
      <p:ext uri="{BB962C8B-B14F-4D97-AF65-F5344CB8AC3E}">
        <p14:creationId xmlns:p14="http://schemas.microsoft.com/office/powerpoint/2010/main" val="304388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1FED-39D6-524A-8A1D-5EF54F966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87C1CE-6889-E643-9494-F1CA04FCA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7B050B-3D8F-9648-835A-ED51468B7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7BA4C-163D-F346-A636-6C79F055E418}"/>
              </a:ext>
            </a:extLst>
          </p:cNvPr>
          <p:cNvSpPr>
            <a:spLocks noGrp="1"/>
          </p:cNvSpPr>
          <p:nvPr>
            <p:ph type="dt" sz="half" idx="10"/>
          </p:nvPr>
        </p:nvSpPr>
        <p:spPr/>
        <p:txBody>
          <a:bodyPr/>
          <a:lstStyle/>
          <a:p>
            <a:fld id="{9A26E9C8-6996-D940-ADD9-4B18910EA52E}" type="datetimeFigureOut">
              <a:rPr lang="en-US" smtClean="0"/>
              <a:t>5/17/2022</a:t>
            </a:fld>
            <a:endParaRPr lang="en-US"/>
          </a:p>
        </p:txBody>
      </p:sp>
      <p:sp>
        <p:nvSpPr>
          <p:cNvPr id="6" name="Footer Placeholder 5">
            <a:extLst>
              <a:ext uri="{FF2B5EF4-FFF2-40B4-BE49-F238E27FC236}">
                <a16:creationId xmlns:a16="http://schemas.microsoft.com/office/drawing/2014/main" id="{7BF40C42-A48A-F845-93A3-F9D41CC6E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B5A72-DC08-D243-A20B-91D986978A7A}"/>
              </a:ext>
            </a:extLst>
          </p:cNvPr>
          <p:cNvSpPr>
            <a:spLocks noGrp="1"/>
          </p:cNvSpPr>
          <p:nvPr>
            <p:ph type="sldNum" sz="quarter" idx="12"/>
          </p:nvPr>
        </p:nvSpPr>
        <p:spPr/>
        <p:txBody>
          <a:bodyPr/>
          <a:lstStyle/>
          <a:p>
            <a:fld id="{AF9F4AE0-0B42-C140-BC63-04ECF1A3814B}" type="slidenum">
              <a:rPr lang="en-US" smtClean="0"/>
              <a:t>‹#›</a:t>
            </a:fld>
            <a:endParaRPr lang="en-US"/>
          </a:p>
        </p:txBody>
      </p:sp>
    </p:spTree>
    <p:extLst>
      <p:ext uri="{BB962C8B-B14F-4D97-AF65-F5344CB8AC3E}">
        <p14:creationId xmlns:p14="http://schemas.microsoft.com/office/powerpoint/2010/main" val="321152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7A63-CD7D-B94E-BA4A-9EB4559FB7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A4E956-7D27-C448-A4C7-667EFB8DE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561CBD-6EB9-BF4F-9D4F-0394356DF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2A7DF-8099-FD4D-AEF1-12158658D3AD}"/>
              </a:ext>
            </a:extLst>
          </p:cNvPr>
          <p:cNvSpPr>
            <a:spLocks noGrp="1"/>
          </p:cNvSpPr>
          <p:nvPr>
            <p:ph type="dt" sz="half" idx="10"/>
          </p:nvPr>
        </p:nvSpPr>
        <p:spPr/>
        <p:txBody>
          <a:bodyPr/>
          <a:lstStyle/>
          <a:p>
            <a:fld id="{9A26E9C8-6996-D940-ADD9-4B18910EA52E}" type="datetimeFigureOut">
              <a:rPr lang="en-US" smtClean="0"/>
              <a:t>5/17/2022</a:t>
            </a:fld>
            <a:endParaRPr lang="en-US"/>
          </a:p>
        </p:txBody>
      </p:sp>
      <p:sp>
        <p:nvSpPr>
          <p:cNvPr id="6" name="Footer Placeholder 5">
            <a:extLst>
              <a:ext uri="{FF2B5EF4-FFF2-40B4-BE49-F238E27FC236}">
                <a16:creationId xmlns:a16="http://schemas.microsoft.com/office/drawing/2014/main" id="{D94AD2E4-0A6E-1942-84B5-5FCA995CC1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9031C-981B-CB49-AA51-2068120DC05A}"/>
              </a:ext>
            </a:extLst>
          </p:cNvPr>
          <p:cNvSpPr>
            <a:spLocks noGrp="1"/>
          </p:cNvSpPr>
          <p:nvPr>
            <p:ph type="sldNum" sz="quarter" idx="12"/>
          </p:nvPr>
        </p:nvSpPr>
        <p:spPr/>
        <p:txBody>
          <a:bodyPr/>
          <a:lstStyle/>
          <a:p>
            <a:fld id="{AF9F4AE0-0B42-C140-BC63-04ECF1A3814B}" type="slidenum">
              <a:rPr lang="en-US" smtClean="0"/>
              <a:t>‹#›</a:t>
            </a:fld>
            <a:endParaRPr lang="en-US"/>
          </a:p>
        </p:txBody>
      </p:sp>
    </p:spTree>
    <p:extLst>
      <p:ext uri="{BB962C8B-B14F-4D97-AF65-F5344CB8AC3E}">
        <p14:creationId xmlns:p14="http://schemas.microsoft.com/office/powerpoint/2010/main" val="147030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77DD0-34DB-394B-AF75-2DE404AD50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AB0435-CF48-3D48-A454-49226B354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2DB14-C607-AB45-905C-B645A1768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6E9C8-6996-D940-ADD9-4B18910EA52E}" type="datetimeFigureOut">
              <a:rPr lang="en-US" smtClean="0"/>
              <a:t>5/17/2022</a:t>
            </a:fld>
            <a:endParaRPr lang="en-US"/>
          </a:p>
        </p:txBody>
      </p:sp>
      <p:sp>
        <p:nvSpPr>
          <p:cNvPr id="5" name="Footer Placeholder 4">
            <a:extLst>
              <a:ext uri="{FF2B5EF4-FFF2-40B4-BE49-F238E27FC236}">
                <a16:creationId xmlns:a16="http://schemas.microsoft.com/office/drawing/2014/main" id="{7203CCF3-BA74-9D42-9F36-38AEEB9102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78E067-9D30-6C42-A2AA-C601E92ED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F4AE0-0B42-C140-BC63-04ECF1A3814B}" type="slidenum">
              <a:rPr lang="en-US" smtClean="0"/>
              <a:t>‹#›</a:t>
            </a:fld>
            <a:endParaRPr lang="en-US"/>
          </a:p>
        </p:txBody>
      </p:sp>
    </p:spTree>
    <p:extLst>
      <p:ext uri="{BB962C8B-B14F-4D97-AF65-F5344CB8AC3E}">
        <p14:creationId xmlns:p14="http://schemas.microsoft.com/office/powerpoint/2010/main" val="2191628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45BB-266C-D14B-9258-45363D98C6DA}"/>
              </a:ext>
            </a:extLst>
          </p:cNvPr>
          <p:cNvSpPr>
            <a:spLocks noGrp="1"/>
          </p:cNvSpPr>
          <p:nvPr>
            <p:ph type="ctrTitle"/>
          </p:nvPr>
        </p:nvSpPr>
        <p:spPr>
          <a:xfrm>
            <a:off x="997526" y="1405192"/>
            <a:ext cx="11194473" cy="2387600"/>
          </a:xfrm>
        </p:spPr>
        <p:txBody>
          <a:bodyPr>
            <a:normAutofit/>
          </a:bodyPr>
          <a:lstStyle/>
          <a:p>
            <a:pPr algn="l"/>
            <a:r>
              <a:rPr lang="en-US" sz="3200" b="1" dirty="0">
                <a:solidFill>
                  <a:schemeClr val="accent1"/>
                </a:solidFill>
              </a:rPr>
              <a:t>Primary Care 2030: </a:t>
            </a:r>
            <a:br>
              <a:rPr lang="en-US" sz="3200" b="1" dirty="0">
                <a:solidFill>
                  <a:schemeClr val="accent1"/>
                </a:solidFill>
              </a:rPr>
            </a:br>
            <a:r>
              <a:rPr lang="en-US" sz="3200" b="1" dirty="0">
                <a:solidFill>
                  <a:schemeClr val="accent1"/>
                </a:solidFill>
              </a:rPr>
              <a:t>White Paper on Transforming </a:t>
            </a:r>
            <a:br>
              <a:rPr lang="en-US" sz="3200" b="1" dirty="0">
                <a:solidFill>
                  <a:schemeClr val="accent1"/>
                </a:solidFill>
              </a:rPr>
            </a:br>
            <a:r>
              <a:rPr lang="en-US" sz="3200" b="1" dirty="0">
                <a:solidFill>
                  <a:schemeClr val="accent1"/>
                </a:solidFill>
              </a:rPr>
              <a:t>Primary and Community-Based </a:t>
            </a:r>
            <a:br>
              <a:rPr lang="en-US" sz="3200" b="1" dirty="0">
                <a:solidFill>
                  <a:schemeClr val="accent1"/>
                </a:solidFill>
              </a:rPr>
            </a:br>
            <a:r>
              <a:rPr lang="en-US" sz="3200" b="1" dirty="0">
                <a:solidFill>
                  <a:schemeClr val="accent1"/>
                </a:solidFill>
              </a:rPr>
              <a:t>Care </a:t>
            </a:r>
          </a:p>
        </p:txBody>
      </p:sp>
      <p:sp>
        <p:nvSpPr>
          <p:cNvPr id="3" name="Subtitle 2">
            <a:extLst>
              <a:ext uri="{FF2B5EF4-FFF2-40B4-BE49-F238E27FC236}">
                <a16:creationId xmlns:a16="http://schemas.microsoft.com/office/drawing/2014/main" id="{F3623F95-14BF-894E-B109-7DFAC4808D27}"/>
              </a:ext>
            </a:extLst>
          </p:cNvPr>
          <p:cNvSpPr>
            <a:spLocks noGrp="1"/>
          </p:cNvSpPr>
          <p:nvPr>
            <p:ph type="subTitle" idx="1"/>
          </p:nvPr>
        </p:nvSpPr>
        <p:spPr>
          <a:xfrm>
            <a:off x="997526" y="3884867"/>
            <a:ext cx="9670474" cy="1655762"/>
          </a:xfrm>
        </p:spPr>
        <p:txBody>
          <a:bodyPr>
            <a:normAutofit/>
          </a:bodyPr>
          <a:lstStyle/>
          <a:p>
            <a:pPr algn="l"/>
            <a:r>
              <a:rPr lang="en-US" sz="1600" b="1" dirty="0">
                <a:solidFill>
                  <a:schemeClr val="bg2"/>
                </a:solidFill>
              </a:rPr>
              <a:t>Meeting/stakeholder name</a:t>
            </a:r>
            <a:br>
              <a:rPr lang="en-US" sz="1600" dirty="0">
                <a:solidFill>
                  <a:schemeClr val="bg2"/>
                </a:solidFill>
              </a:rPr>
            </a:br>
            <a:br>
              <a:rPr lang="en-US" sz="1600" dirty="0">
                <a:solidFill>
                  <a:schemeClr val="bg2"/>
                </a:solidFill>
              </a:rPr>
            </a:br>
            <a:r>
              <a:rPr lang="en-US" sz="1600" dirty="0">
                <a:solidFill>
                  <a:schemeClr val="bg2"/>
                </a:solidFill>
              </a:rPr>
              <a:t>Presenter name, title, etc.</a:t>
            </a:r>
          </a:p>
        </p:txBody>
      </p:sp>
      <p:pic>
        <p:nvPicPr>
          <p:cNvPr id="5" name="Picture 4">
            <a:extLst>
              <a:ext uri="{FF2B5EF4-FFF2-40B4-BE49-F238E27FC236}">
                <a16:creationId xmlns:a16="http://schemas.microsoft.com/office/drawing/2014/main" id="{0A44CECC-9035-094E-946D-0EA61801E923}"/>
              </a:ext>
            </a:extLst>
          </p:cNvPr>
          <p:cNvPicPr>
            <a:picLocks noChangeAspect="1"/>
          </p:cNvPicPr>
          <p:nvPr/>
        </p:nvPicPr>
        <p:blipFill>
          <a:blip r:embed="rId3"/>
          <a:srcRect/>
          <a:stretch/>
        </p:blipFill>
        <p:spPr>
          <a:xfrm>
            <a:off x="997526" y="845311"/>
            <a:ext cx="1915160" cy="547188"/>
          </a:xfrm>
          <a:prstGeom prst="rect">
            <a:avLst/>
          </a:prstGeom>
        </p:spPr>
      </p:pic>
    </p:spTree>
    <p:extLst>
      <p:ext uri="{BB962C8B-B14F-4D97-AF65-F5344CB8AC3E}">
        <p14:creationId xmlns:p14="http://schemas.microsoft.com/office/powerpoint/2010/main" val="2629821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623-A381-8B45-B4D9-5A7719B9F395}"/>
              </a:ext>
            </a:extLst>
          </p:cNvPr>
          <p:cNvSpPr>
            <a:spLocks noGrp="1"/>
          </p:cNvSpPr>
          <p:nvPr>
            <p:ph type="title"/>
          </p:nvPr>
        </p:nvSpPr>
        <p:spPr/>
        <p:txBody>
          <a:bodyPr>
            <a:normAutofit/>
          </a:bodyPr>
          <a:lstStyle/>
          <a:p>
            <a:r>
              <a:rPr lang="en-US" dirty="0">
                <a:solidFill>
                  <a:schemeClr val="accent2">
                    <a:lumMod val="75000"/>
                  </a:schemeClr>
                </a:solidFill>
              </a:rPr>
              <a:t>How we’ll get there</a:t>
            </a:r>
          </a:p>
        </p:txBody>
      </p:sp>
      <p:sp>
        <p:nvSpPr>
          <p:cNvPr id="3" name="Content Placeholder 2">
            <a:extLst>
              <a:ext uri="{FF2B5EF4-FFF2-40B4-BE49-F238E27FC236}">
                <a16:creationId xmlns:a16="http://schemas.microsoft.com/office/drawing/2014/main" id="{CC2E5B2C-537F-8844-ABA6-A76410C220C5}"/>
              </a:ext>
            </a:extLst>
          </p:cNvPr>
          <p:cNvSpPr>
            <a:spLocks noGrp="1"/>
          </p:cNvSpPr>
          <p:nvPr>
            <p:ph idx="1"/>
          </p:nvPr>
        </p:nvSpPr>
        <p:spPr>
          <a:xfrm>
            <a:off x="838200" y="1825625"/>
            <a:ext cx="2653146" cy="1325563"/>
          </a:xfrm>
        </p:spPr>
        <p:txBody>
          <a:bodyPr>
            <a:normAutofit fontScale="85000" lnSpcReduction="20000"/>
          </a:bodyPr>
          <a:lstStyle/>
          <a:p>
            <a:pPr marL="0" indent="0">
              <a:buNone/>
            </a:pPr>
            <a:r>
              <a:rPr lang="en-US" sz="3000" dirty="0">
                <a:solidFill>
                  <a:schemeClr val="accent2">
                    <a:lumMod val="50000"/>
                  </a:schemeClr>
                </a:solidFill>
              </a:rPr>
              <a:t>Evolve the organizational structures in the healthcare system</a:t>
            </a:r>
          </a:p>
          <a:p>
            <a:endParaRPr lang="en-US" dirty="0"/>
          </a:p>
        </p:txBody>
      </p:sp>
      <p:sp>
        <p:nvSpPr>
          <p:cNvPr id="5" name="Content Placeholder 2">
            <a:extLst>
              <a:ext uri="{FF2B5EF4-FFF2-40B4-BE49-F238E27FC236}">
                <a16:creationId xmlns:a16="http://schemas.microsoft.com/office/drawing/2014/main" id="{70D13F73-C68E-E04F-A1C6-28A30BE3E2BA}"/>
              </a:ext>
            </a:extLst>
          </p:cNvPr>
          <p:cNvSpPr txBox="1">
            <a:spLocks/>
          </p:cNvSpPr>
          <p:nvPr/>
        </p:nvSpPr>
        <p:spPr>
          <a:xfrm>
            <a:off x="838200" y="3151188"/>
            <a:ext cx="2476500" cy="2751772"/>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CA" sz="3500" dirty="0"/>
              <a:t>Changes are required to the existing provincial, regional and practice-based organizational structures. </a:t>
            </a:r>
          </a:p>
          <a:p>
            <a:pPr marL="0" indent="0">
              <a:lnSpc>
                <a:spcPct val="120000"/>
              </a:lnSpc>
              <a:buNone/>
            </a:pPr>
            <a:r>
              <a:rPr lang="en-US" sz="3600" dirty="0"/>
              <a:t>An integrated funding, administrative and delivery system for primary and community-based health care services is needed. </a:t>
            </a:r>
          </a:p>
          <a:p>
            <a:pPr marL="0" indent="0">
              <a:lnSpc>
                <a:spcPct val="120000"/>
              </a:lnSpc>
              <a:buNone/>
            </a:pPr>
            <a:endParaRPr lang="en-CA" sz="3300" dirty="0">
              <a:effectLst/>
            </a:endParaRPr>
          </a:p>
          <a:p>
            <a:endParaRPr lang="en-US" dirty="0"/>
          </a:p>
        </p:txBody>
      </p:sp>
      <p:pic>
        <p:nvPicPr>
          <p:cNvPr id="7" name="Picture 6" descr="Website&#10;&#10;Description automatically generated">
            <a:extLst>
              <a:ext uri="{FF2B5EF4-FFF2-40B4-BE49-F238E27FC236}">
                <a16:creationId xmlns:a16="http://schemas.microsoft.com/office/drawing/2014/main" id="{950299A6-4EFB-6544-B4D7-04E91D9FF59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3738"/>
          <a:stretch/>
        </p:blipFill>
        <p:spPr>
          <a:xfrm>
            <a:off x="3314700" y="339977"/>
            <a:ext cx="8654926" cy="5769156"/>
          </a:xfrm>
          <a:prstGeom prst="rect">
            <a:avLst/>
          </a:prstGeom>
        </p:spPr>
      </p:pic>
    </p:spTree>
    <p:extLst>
      <p:ext uri="{BB962C8B-B14F-4D97-AF65-F5344CB8AC3E}">
        <p14:creationId xmlns:p14="http://schemas.microsoft.com/office/powerpoint/2010/main" val="85404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623-A381-8B45-B4D9-5A7719B9F395}"/>
              </a:ext>
            </a:extLst>
          </p:cNvPr>
          <p:cNvSpPr>
            <a:spLocks noGrp="1"/>
          </p:cNvSpPr>
          <p:nvPr>
            <p:ph type="title"/>
          </p:nvPr>
        </p:nvSpPr>
        <p:spPr/>
        <p:txBody>
          <a:bodyPr/>
          <a:lstStyle/>
          <a:p>
            <a:r>
              <a:rPr lang="en-US" dirty="0">
                <a:solidFill>
                  <a:schemeClr val="accent2">
                    <a:lumMod val="75000"/>
                  </a:schemeClr>
                </a:solidFill>
              </a:rPr>
              <a:t>How we’ll get there</a:t>
            </a:r>
          </a:p>
        </p:txBody>
      </p:sp>
      <p:sp>
        <p:nvSpPr>
          <p:cNvPr id="10" name="TextBox 9">
            <a:extLst>
              <a:ext uri="{FF2B5EF4-FFF2-40B4-BE49-F238E27FC236}">
                <a16:creationId xmlns:a16="http://schemas.microsoft.com/office/drawing/2014/main" id="{0F59546B-861A-A745-8771-1B1B22CD0D47}"/>
              </a:ext>
            </a:extLst>
          </p:cNvPr>
          <p:cNvSpPr txBox="1"/>
          <p:nvPr/>
        </p:nvSpPr>
        <p:spPr>
          <a:xfrm>
            <a:off x="6163737" y="1814945"/>
            <a:ext cx="3726873" cy="646331"/>
          </a:xfrm>
          <a:prstGeom prst="rect">
            <a:avLst/>
          </a:prstGeom>
          <a:noFill/>
        </p:spPr>
        <p:txBody>
          <a:bodyPr wrap="square" rtlCol="0">
            <a:spAutoFit/>
          </a:bodyPr>
          <a:lstStyle/>
          <a:p>
            <a:r>
              <a:rPr lang="en-US" b="1" dirty="0">
                <a:solidFill>
                  <a:srgbClr val="3DA38E">
                    <a:lumMod val="50000"/>
                  </a:srgbClr>
                </a:solidFill>
              </a:rPr>
              <a:t>Alberta Community Health Care Services (ACHCS)</a:t>
            </a:r>
          </a:p>
        </p:txBody>
      </p:sp>
      <p:pic>
        <p:nvPicPr>
          <p:cNvPr id="7" name="Picture 6" descr="Website&#10;&#10;Description automatically generated">
            <a:extLst>
              <a:ext uri="{FF2B5EF4-FFF2-40B4-BE49-F238E27FC236}">
                <a16:creationId xmlns:a16="http://schemas.microsoft.com/office/drawing/2014/main" id="{0BA2F785-FEA3-1E48-BFA0-51A4B4B10DB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91491" y="1690688"/>
            <a:ext cx="3726873" cy="4031239"/>
          </a:xfrm>
          <a:prstGeom prst="rect">
            <a:avLst/>
          </a:prstGeom>
        </p:spPr>
      </p:pic>
      <p:sp>
        <p:nvSpPr>
          <p:cNvPr id="3" name="Rectangle 2">
            <a:extLst>
              <a:ext uri="{FF2B5EF4-FFF2-40B4-BE49-F238E27FC236}">
                <a16:creationId xmlns:a16="http://schemas.microsoft.com/office/drawing/2014/main" id="{FA177A8A-2C94-5645-AE71-CC6E526021D5}"/>
              </a:ext>
            </a:extLst>
          </p:cNvPr>
          <p:cNvSpPr/>
          <p:nvPr/>
        </p:nvSpPr>
        <p:spPr>
          <a:xfrm>
            <a:off x="1288473" y="1814945"/>
            <a:ext cx="3491345" cy="568038"/>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E676E53-AAF8-9846-8D0A-B13D6767400E}"/>
              </a:ext>
            </a:extLst>
          </p:cNvPr>
          <p:cNvSpPr txBox="1"/>
          <p:nvPr/>
        </p:nvSpPr>
        <p:spPr>
          <a:xfrm>
            <a:off x="6163737" y="2779776"/>
            <a:ext cx="3638631" cy="2554545"/>
          </a:xfrm>
          <a:prstGeom prst="rect">
            <a:avLst/>
          </a:prstGeom>
          <a:noFill/>
        </p:spPr>
        <p:txBody>
          <a:bodyPr wrap="square" rtlCol="0">
            <a:spAutoFit/>
          </a:bodyPr>
          <a:lstStyle/>
          <a:p>
            <a:r>
              <a:rPr lang="en-US" sz="1600" dirty="0"/>
              <a:t>Oversight by a new provincial agency: Alberta Community</a:t>
            </a:r>
          </a:p>
          <a:p>
            <a:r>
              <a:rPr lang="en-US" sz="1600" dirty="0"/>
              <a:t>Health Care Services (ACHCS). </a:t>
            </a:r>
          </a:p>
          <a:p>
            <a:endParaRPr lang="en-US" sz="1600" dirty="0"/>
          </a:p>
          <a:p>
            <a:r>
              <a:rPr lang="en-US" sz="1600" dirty="0"/>
              <a:t>ACHCS will provide province-wide strategic leadership and planning</a:t>
            </a:r>
          </a:p>
          <a:p>
            <a:r>
              <a:rPr lang="en-US" sz="1600" dirty="0"/>
              <a:t>for community-based care within a global budget – including primary care, community specialists</a:t>
            </a:r>
          </a:p>
          <a:p>
            <a:r>
              <a:rPr lang="en-US" sz="1600" dirty="0"/>
              <a:t>and other community-based services</a:t>
            </a:r>
          </a:p>
        </p:txBody>
      </p:sp>
    </p:spTree>
    <p:extLst>
      <p:ext uri="{BB962C8B-B14F-4D97-AF65-F5344CB8AC3E}">
        <p14:creationId xmlns:p14="http://schemas.microsoft.com/office/powerpoint/2010/main" val="409029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623-A381-8B45-B4D9-5A7719B9F395}"/>
              </a:ext>
            </a:extLst>
          </p:cNvPr>
          <p:cNvSpPr>
            <a:spLocks noGrp="1"/>
          </p:cNvSpPr>
          <p:nvPr>
            <p:ph type="title"/>
          </p:nvPr>
        </p:nvSpPr>
        <p:spPr/>
        <p:txBody>
          <a:bodyPr/>
          <a:lstStyle/>
          <a:p>
            <a:r>
              <a:rPr lang="en-US" dirty="0">
                <a:solidFill>
                  <a:schemeClr val="accent2"/>
                </a:solidFill>
              </a:rPr>
              <a:t>How we’ll get there</a:t>
            </a:r>
          </a:p>
        </p:txBody>
      </p:sp>
      <p:pic>
        <p:nvPicPr>
          <p:cNvPr id="7" name="Picture 6" descr="Website&#10;&#10;Description automatically generated">
            <a:extLst>
              <a:ext uri="{FF2B5EF4-FFF2-40B4-BE49-F238E27FC236}">
                <a16:creationId xmlns:a16="http://schemas.microsoft.com/office/drawing/2014/main" id="{03645571-36EB-A34E-B29D-EC9B6990A9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91491" y="1690688"/>
            <a:ext cx="3726873" cy="4031239"/>
          </a:xfrm>
          <a:prstGeom prst="rect">
            <a:avLst/>
          </a:prstGeom>
        </p:spPr>
      </p:pic>
      <p:sp>
        <p:nvSpPr>
          <p:cNvPr id="9" name="Rectangle 8">
            <a:extLst>
              <a:ext uri="{FF2B5EF4-FFF2-40B4-BE49-F238E27FC236}">
                <a16:creationId xmlns:a16="http://schemas.microsoft.com/office/drawing/2014/main" id="{98DBBEC3-DE67-4C4A-8892-05C00EAE1A89}"/>
              </a:ext>
            </a:extLst>
          </p:cNvPr>
          <p:cNvSpPr/>
          <p:nvPr/>
        </p:nvSpPr>
        <p:spPr>
          <a:xfrm flipV="1">
            <a:off x="1288473" y="2370788"/>
            <a:ext cx="3429831" cy="396795"/>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D207011-5A80-544D-BAA0-0F8976D9F979}"/>
              </a:ext>
            </a:extLst>
          </p:cNvPr>
          <p:cNvSpPr txBox="1"/>
          <p:nvPr/>
        </p:nvSpPr>
        <p:spPr>
          <a:xfrm>
            <a:off x="6163737" y="1814945"/>
            <a:ext cx="3726873" cy="369332"/>
          </a:xfrm>
          <a:prstGeom prst="rect">
            <a:avLst/>
          </a:prstGeom>
          <a:noFill/>
        </p:spPr>
        <p:txBody>
          <a:bodyPr wrap="square" rtlCol="0">
            <a:spAutoFit/>
          </a:bodyPr>
          <a:lstStyle/>
          <a:p>
            <a:r>
              <a:rPr lang="en-US" b="1" dirty="0">
                <a:solidFill>
                  <a:srgbClr val="3DA38E">
                    <a:lumMod val="50000"/>
                  </a:srgbClr>
                </a:solidFill>
              </a:rPr>
              <a:t>Patient Care Networks</a:t>
            </a:r>
          </a:p>
        </p:txBody>
      </p:sp>
      <p:sp>
        <p:nvSpPr>
          <p:cNvPr id="12" name="TextBox 11">
            <a:extLst>
              <a:ext uri="{FF2B5EF4-FFF2-40B4-BE49-F238E27FC236}">
                <a16:creationId xmlns:a16="http://schemas.microsoft.com/office/drawing/2014/main" id="{BF57ADA8-FC07-084B-A3C9-C226B8DC2A1F}"/>
              </a:ext>
            </a:extLst>
          </p:cNvPr>
          <p:cNvSpPr txBox="1"/>
          <p:nvPr/>
        </p:nvSpPr>
        <p:spPr>
          <a:xfrm>
            <a:off x="6163737" y="2779776"/>
            <a:ext cx="3870279" cy="1569660"/>
          </a:xfrm>
          <a:prstGeom prst="rect">
            <a:avLst/>
          </a:prstGeom>
          <a:noFill/>
        </p:spPr>
        <p:txBody>
          <a:bodyPr wrap="square" rtlCol="0">
            <a:spAutoFit/>
          </a:bodyPr>
          <a:lstStyle/>
          <a:p>
            <a:r>
              <a:rPr lang="en-CA" sz="1600" dirty="0"/>
              <a:t>Patient Care Networks will be responsible for planning, funding and oversight of all local community-based health services – Patient’s Medical Homes, community specialists, specialized programs and services and other community-based care. </a:t>
            </a:r>
            <a:endParaRPr lang="en-CA" sz="1200" dirty="0"/>
          </a:p>
        </p:txBody>
      </p:sp>
    </p:spTree>
    <p:extLst>
      <p:ext uri="{BB962C8B-B14F-4D97-AF65-F5344CB8AC3E}">
        <p14:creationId xmlns:p14="http://schemas.microsoft.com/office/powerpoint/2010/main" val="346292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623-A381-8B45-B4D9-5A7719B9F395}"/>
              </a:ext>
            </a:extLst>
          </p:cNvPr>
          <p:cNvSpPr>
            <a:spLocks noGrp="1"/>
          </p:cNvSpPr>
          <p:nvPr>
            <p:ph type="title"/>
          </p:nvPr>
        </p:nvSpPr>
        <p:spPr/>
        <p:txBody>
          <a:bodyPr/>
          <a:lstStyle/>
          <a:p>
            <a:r>
              <a:rPr lang="en-US" dirty="0">
                <a:solidFill>
                  <a:schemeClr val="accent2"/>
                </a:solidFill>
              </a:rPr>
              <a:t>How we’ll get there</a:t>
            </a:r>
          </a:p>
        </p:txBody>
      </p:sp>
      <p:pic>
        <p:nvPicPr>
          <p:cNvPr id="13" name="Picture 12" descr="Website&#10;&#10;Description automatically generated">
            <a:extLst>
              <a:ext uri="{FF2B5EF4-FFF2-40B4-BE49-F238E27FC236}">
                <a16:creationId xmlns:a16="http://schemas.microsoft.com/office/drawing/2014/main" id="{CB8A01E4-4A2E-4442-8B4E-7BA59467BD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91491" y="1690688"/>
            <a:ext cx="3726873" cy="4031239"/>
          </a:xfrm>
          <a:prstGeom prst="rect">
            <a:avLst/>
          </a:prstGeom>
        </p:spPr>
      </p:pic>
      <p:sp>
        <p:nvSpPr>
          <p:cNvPr id="14" name="Rectangle 13">
            <a:extLst>
              <a:ext uri="{FF2B5EF4-FFF2-40B4-BE49-F238E27FC236}">
                <a16:creationId xmlns:a16="http://schemas.microsoft.com/office/drawing/2014/main" id="{7564829C-95FF-BD4E-999B-67BCB6D63B65}"/>
              </a:ext>
            </a:extLst>
          </p:cNvPr>
          <p:cNvSpPr/>
          <p:nvPr/>
        </p:nvSpPr>
        <p:spPr>
          <a:xfrm>
            <a:off x="1288473" y="2687780"/>
            <a:ext cx="3491345" cy="32847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18521E-B827-5E4E-8EB5-5985B8722399}"/>
              </a:ext>
            </a:extLst>
          </p:cNvPr>
          <p:cNvSpPr txBox="1"/>
          <p:nvPr/>
        </p:nvSpPr>
        <p:spPr>
          <a:xfrm>
            <a:off x="6163737" y="1814945"/>
            <a:ext cx="3726873" cy="369332"/>
          </a:xfrm>
          <a:prstGeom prst="rect">
            <a:avLst/>
          </a:prstGeom>
          <a:noFill/>
        </p:spPr>
        <p:txBody>
          <a:bodyPr wrap="square" rtlCol="0">
            <a:spAutoFit/>
          </a:bodyPr>
          <a:lstStyle/>
          <a:p>
            <a:r>
              <a:rPr lang="en-US" b="1" dirty="0">
                <a:solidFill>
                  <a:srgbClr val="3DA38E">
                    <a:lumMod val="50000"/>
                  </a:srgbClr>
                </a:solidFill>
              </a:rPr>
              <a:t>Integrated Health </a:t>
            </a:r>
            <a:r>
              <a:rPr lang="en-US" b="1" dirty="0" err="1">
                <a:solidFill>
                  <a:srgbClr val="3DA38E">
                    <a:lumMod val="50000"/>
                  </a:srgbClr>
                </a:solidFill>
              </a:rPr>
              <a:t>Neighbourhood</a:t>
            </a:r>
            <a:endParaRPr lang="en-US" b="1" dirty="0">
              <a:solidFill>
                <a:srgbClr val="3DA38E">
                  <a:lumMod val="50000"/>
                </a:srgbClr>
              </a:solidFill>
            </a:endParaRPr>
          </a:p>
        </p:txBody>
      </p:sp>
      <p:sp>
        <p:nvSpPr>
          <p:cNvPr id="10" name="TextBox 9">
            <a:extLst>
              <a:ext uri="{FF2B5EF4-FFF2-40B4-BE49-F238E27FC236}">
                <a16:creationId xmlns:a16="http://schemas.microsoft.com/office/drawing/2014/main" id="{8268571A-B54C-3043-AECB-14F03C6F7190}"/>
              </a:ext>
            </a:extLst>
          </p:cNvPr>
          <p:cNvSpPr txBox="1"/>
          <p:nvPr/>
        </p:nvSpPr>
        <p:spPr>
          <a:xfrm>
            <a:off x="6163737" y="2779776"/>
            <a:ext cx="3726873" cy="1815882"/>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The Integrated Health Neighbourhood features the Patient’s Medical Home as a hub, with care being integrated and coordinated within the neighbourhood among other local health services, specialists, hospitals and home care, and broader social and community supports. </a:t>
            </a:r>
          </a:p>
        </p:txBody>
      </p:sp>
    </p:spTree>
    <p:extLst>
      <p:ext uri="{BB962C8B-B14F-4D97-AF65-F5344CB8AC3E}">
        <p14:creationId xmlns:p14="http://schemas.microsoft.com/office/powerpoint/2010/main" val="224812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623-A381-8B45-B4D9-5A7719B9F395}"/>
              </a:ext>
            </a:extLst>
          </p:cNvPr>
          <p:cNvSpPr>
            <a:spLocks noGrp="1"/>
          </p:cNvSpPr>
          <p:nvPr>
            <p:ph type="title"/>
          </p:nvPr>
        </p:nvSpPr>
        <p:spPr/>
        <p:txBody>
          <a:bodyPr/>
          <a:lstStyle/>
          <a:p>
            <a:r>
              <a:rPr lang="en-US" dirty="0">
                <a:solidFill>
                  <a:schemeClr val="accent2"/>
                </a:solidFill>
              </a:rPr>
              <a:t>How we’ll get there</a:t>
            </a:r>
          </a:p>
        </p:txBody>
      </p:sp>
      <p:pic>
        <p:nvPicPr>
          <p:cNvPr id="7" name="Picture 6" descr="Website&#10;&#10;Description automatically generated">
            <a:extLst>
              <a:ext uri="{FF2B5EF4-FFF2-40B4-BE49-F238E27FC236}">
                <a16:creationId xmlns:a16="http://schemas.microsoft.com/office/drawing/2014/main" id="{68BD30DA-3E0E-6148-8DDF-3039189EBE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91491" y="1690688"/>
            <a:ext cx="3726873" cy="4031239"/>
          </a:xfrm>
          <a:prstGeom prst="rect">
            <a:avLst/>
          </a:prstGeom>
        </p:spPr>
      </p:pic>
      <p:sp>
        <p:nvSpPr>
          <p:cNvPr id="9" name="Rectangle 8">
            <a:extLst>
              <a:ext uri="{FF2B5EF4-FFF2-40B4-BE49-F238E27FC236}">
                <a16:creationId xmlns:a16="http://schemas.microsoft.com/office/drawing/2014/main" id="{5992ED31-2FE5-8045-A548-2763EA640228}"/>
              </a:ext>
            </a:extLst>
          </p:cNvPr>
          <p:cNvSpPr/>
          <p:nvPr/>
        </p:nvSpPr>
        <p:spPr>
          <a:xfrm flipV="1">
            <a:off x="1288473" y="2983284"/>
            <a:ext cx="3454215" cy="70202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5F1782-646B-464E-88A5-A722CCEC62FE}"/>
              </a:ext>
            </a:extLst>
          </p:cNvPr>
          <p:cNvSpPr txBox="1"/>
          <p:nvPr/>
        </p:nvSpPr>
        <p:spPr>
          <a:xfrm>
            <a:off x="6163737" y="1814945"/>
            <a:ext cx="3726873" cy="369332"/>
          </a:xfrm>
          <a:prstGeom prst="rect">
            <a:avLst/>
          </a:prstGeom>
          <a:noFill/>
        </p:spPr>
        <p:txBody>
          <a:bodyPr wrap="square" rtlCol="0">
            <a:spAutoFit/>
          </a:bodyPr>
          <a:lstStyle/>
          <a:p>
            <a:r>
              <a:rPr lang="en-US" b="1" dirty="0">
                <a:solidFill>
                  <a:srgbClr val="3DA38E">
                    <a:lumMod val="50000"/>
                  </a:srgbClr>
                </a:solidFill>
              </a:rPr>
              <a:t>Patient’s Medical Homes</a:t>
            </a:r>
          </a:p>
        </p:txBody>
      </p:sp>
      <p:sp>
        <p:nvSpPr>
          <p:cNvPr id="12" name="TextBox 11">
            <a:extLst>
              <a:ext uri="{FF2B5EF4-FFF2-40B4-BE49-F238E27FC236}">
                <a16:creationId xmlns:a16="http://schemas.microsoft.com/office/drawing/2014/main" id="{4CE6DD9B-1520-0341-9647-0BDAFA4D0B70}"/>
              </a:ext>
            </a:extLst>
          </p:cNvPr>
          <p:cNvSpPr txBox="1"/>
          <p:nvPr/>
        </p:nvSpPr>
        <p:spPr>
          <a:xfrm>
            <a:off x="6163737" y="2779776"/>
            <a:ext cx="3726873" cy="1569660"/>
          </a:xfrm>
          <a:prstGeom prst="rect">
            <a:avLst/>
          </a:prstGeom>
          <a:noFill/>
        </p:spPr>
        <p:txBody>
          <a:bodyPr wrap="square" rtlCol="0">
            <a:spAutoFit/>
          </a:bodyPr>
          <a:lstStyle/>
          <a:p>
            <a:r>
              <a:rPr lang="en-CA" sz="1600" dirty="0"/>
              <a:t>Patient’s Medical Homes will be central to the integrated health neighbourhood. They will design services that reflect their patients’ needs and will have the flexibility to allocate their budget and deliver services in a way that meets those needs. </a:t>
            </a:r>
          </a:p>
        </p:txBody>
      </p:sp>
    </p:spTree>
    <p:extLst>
      <p:ext uri="{BB962C8B-B14F-4D97-AF65-F5344CB8AC3E}">
        <p14:creationId xmlns:p14="http://schemas.microsoft.com/office/powerpoint/2010/main" val="356366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623-A381-8B45-B4D9-5A7719B9F395}"/>
              </a:ext>
            </a:extLst>
          </p:cNvPr>
          <p:cNvSpPr>
            <a:spLocks noGrp="1"/>
          </p:cNvSpPr>
          <p:nvPr>
            <p:ph type="title"/>
          </p:nvPr>
        </p:nvSpPr>
        <p:spPr/>
        <p:txBody>
          <a:bodyPr/>
          <a:lstStyle/>
          <a:p>
            <a:r>
              <a:rPr lang="en-US" dirty="0">
                <a:solidFill>
                  <a:schemeClr val="accent2"/>
                </a:solidFill>
              </a:rPr>
              <a:t>How we’ll get there</a:t>
            </a:r>
          </a:p>
        </p:txBody>
      </p:sp>
      <p:pic>
        <p:nvPicPr>
          <p:cNvPr id="7" name="Picture 6" descr="Website&#10;&#10;Description automatically generated">
            <a:extLst>
              <a:ext uri="{FF2B5EF4-FFF2-40B4-BE49-F238E27FC236}">
                <a16:creationId xmlns:a16="http://schemas.microsoft.com/office/drawing/2014/main" id="{8294DA67-DCAD-8F4D-B30A-F3D84B6B473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91491" y="1690688"/>
            <a:ext cx="3726873" cy="4031239"/>
          </a:xfrm>
          <a:prstGeom prst="rect">
            <a:avLst/>
          </a:prstGeom>
        </p:spPr>
      </p:pic>
      <p:sp>
        <p:nvSpPr>
          <p:cNvPr id="9" name="Rectangle 8">
            <a:extLst>
              <a:ext uri="{FF2B5EF4-FFF2-40B4-BE49-F238E27FC236}">
                <a16:creationId xmlns:a16="http://schemas.microsoft.com/office/drawing/2014/main" id="{C46CD7F5-3590-1E45-8B82-556111BE8191}"/>
              </a:ext>
            </a:extLst>
          </p:cNvPr>
          <p:cNvSpPr/>
          <p:nvPr/>
        </p:nvSpPr>
        <p:spPr>
          <a:xfrm flipV="1">
            <a:off x="1288473" y="3713018"/>
            <a:ext cx="3417639" cy="484908"/>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0F63126-A17B-DA4E-A06A-33A096C56323}"/>
              </a:ext>
            </a:extLst>
          </p:cNvPr>
          <p:cNvSpPr txBox="1"/>
          <p:nvPr/>
        </p:nvSpPr>
        <p:spPr>
          <a:xfrm>
            <a:off x="6163737" y="1814945"/>
            <a:ext cx="3726873" cy="369332"/>
          </a:xfrm>
          <a:prstGeom prst="rect">
            <a:avLst/>
          </a:prstGeom>
          <a:noFill/>
        </p:spPr>
        <p:txBody>
          <a:bodyPr wrap="square" rtlCol="0">
            <a:spAutoFit/>
          </a:bodyPr>
          <a:lstStyle/>
          <a:p>
            <a:r>
              <a:rPr lang="en-US" b="1" dirty="0">
                <a:solidFill>
                  <a:srgbClr val="3DA38E">
                    <a:lumMod val="50000"/>
                  </a:srgbClr>
                </a:solidFill>
              </a:rPr>
              <a:t>Community specialist models</a:t>
            </a:r>
          </a:p>
        </p:txBody>
      </p:sp>
      <p:sp>
        <p:nvSpPr>
          <p:cNvPr id="12" name="TextBox 11">
            <a:extLst>
              <a:ext uri="{FF2B5EF4-FFF2-40B4-BE49-F238E27FC236}">
                <a16:creationId xmlns:a16="http://schemas.microsoft.com/office/drawing/2014/main" id="{534F2219-516A-F641-B7BA-58E1873702AA}"/>
              </a:ext>
            </a:extLst>
          </p:cNvPr>
          <p:cNvSpPr txBox="1"/>
          <p:nvPr/>
        </p:nvSpPr>
        <p:spPr>
          <a:xfrm>
            <a:off x="6163737" y="2779776"/>
            <a:ext cx="3944689" cy="2308324"/>
          </a:xfrm>
          <a:prstGeom prst="rect">
            <a:avLst/>
          </a:prstGeom>
          <a:noFill/>
        </p:spPr>
        <p:txBody>
          <a:bodyPr wrap="square" rtlCol="0">
            <a:spAutoFit/>
          </a:bodyPr>
          <a:lstStyle/>
          <a:p>
            <a:r>
              <a:rPr lang="en-CA" sz="1600" dirty="0"/>
              <a:t>Community specialists will share the budget and have joint accountability, along with the rest of the services within the Patient Care Network. </a:t>
            </a:r>
          </a:p>
          <a:p>
            <a:endParaRPr lang="en-CA" sz="1600" dirty="0"/>
          </a:p>
          <a:p>
            <a:r>
              <a:rPr lang="en-CA" sz="1600" dirty="0"/>
              <a:t>Instead of being funded through Alberta Health, they will be funded by and have contractual agreements with the Patient Care Networks and/or Patient’s Medical Homes. </a:t>
            </a:r>
          </a:p>
        </p:txBody>
      </p:sp>
    </p:spTree>
    <p:extLst>
      <p:ext uri="{BB962C8B-B14F-4D97-AF65-F5344CB8AC3E}">
        <p14:creationId xmlns:p14="http://schemas.microsoft.com/office/powerpoint/2010/main" val="181295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623-A381-8B45-B4D9-5A7719B9F395}"/>
              </a:ext>
            </a:extLst>
          </p:cNvPr>
          <p:cNvSpPr>
            <a:spLocks noGrp="1"/>
          </p:cNvSpPr>
          <p:nvPr>
            <p:ph type="title"/>
          </p:nvPr>
        </p:nvSpPr>
        <p:spPr/>
        <p:txBody>
          <a:bodyPr/>
          <a:lstStyle/>
          <a:p>
            <a:r>
              <a:rPr lang="en-US" dirty="0">
                <a:solidFill>
                  <a:schemeClr val="accent2"/>
                </a:solidFill>
              </a:rPr>
              <a:t>How we’ll get there</a:t>
            </a:r>
          </a:p>
        </p:txBody>
      </p:sp>
      <p:pic>
        <p:nvPicPr>
          <p:cNvPr id="7" name="Picture 6" descr="Website&#10;&#10;Description automatically generated">
            <a:extLst>
              <a:ext uri="{FF2B5EF4-FFF2-40B4-BE49-F238E27FC236}">
                <a16:creationId xmlns:a16="http://schemas.microsoft.com/office/drawing/2014/main" id="{57D3DE06-209D-7F40-A05A-665342E782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91491" y="1690688"/>
            <a:ext cx="3726873" cy="4031239"/>
          </a:xfrm>
          <a:prstGeom prst="rect">
            <a:avLst/>
          </a:prstGeom>
        </p:spPr>
      </p:pic>
      <p:sp>
        <p:nvSpPr>
          <p:cNvPr id="9" name="Rectangle 8">
            <a:extLst>
              <a:ext uri="{FF2B5EF4-FFF2-40B4-BE49-F238E27FC236}">
                <a16:creationId xmlns:a16="http://schemas.microsoft.com/office/drawing/2014/main" id="{7C40896E-B0DB-9046-94A6-756A7EFCF907}"/>
              </a:ext>
            </a:extLst>
          </p:cNvPr>
          <p:cNvSpPr/>
          <p:nvPr/>
        </p:nvSpPr>
        <p:spPr>
          <a:xfrm flipV="1">
            <a:off x="1288473" y="4197925"/>
            <a:ext cx="3417639" cy="678873"/>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36F8A1-219C-9C4F-9B56-F54CC118DAFA}"/>
              </a:ext>
            </a:extLst>
          </p:cNvPr>
          <p:cNvSpPr txBox="1"/>
          <p:nvPr/>
        </p:nvSpPr>
        <p:spPr>
          <a:xfrm>
            <a:off x="6163737" y="1814945"/>
            <a:ext cx="3726873" cy="646331"/>
          </a:xfrm>
          <a:prstGeom prst="rect">
            <a:avLst/>
          </a:prstGeom>
          <a:noFill/>
        </p:spPr>
        <p:txBody>
          <a:bodyPr wrap="square" rtlCol="0">
            <a:spAutoFit/>
          </a:bodyPr>
          <a:lstStyle/>
          <a:p>
            <a:r>
              <a:rPr lang="en-US" b="1" dirty="0">
                <a:solidFill>
                  <a:srgbClr val="3DA38E">
                    <a:lumMod val="50000"/>
                  </a:srgbClr>
                </a:solidFill>
              </a:rPr>
              <a:t>Specialized programs </a:t>
            </a:r>
            <a:br>
              <a:rPr lang="en-US" b="1" dirty="0">
                <a:solidFill>
                  <a:srgbClr val="3DA38E">
                    <a:lumMod val="50000"/>
                  </a:srgbClr>
                </a:solidFill>
              </a:rPr>
            </a:br>
            <a:r>
              <a:rPr lang="en-US" b="1" dirty="0">
                <a:solidFill>
                  <a:srgbClr val="3DA38E">
                    <a:lumMod val="50000"/>
                  </a:srgbClr>
                </a:solidFill>
              </a:rPr>
              <a:t>and services</a:t>
            </a:r>
          </a:p>
        </p:txBody>
      </p:sp>
      <p:sp>
        <p:nvSpPr>
          <p:cNvPr id="12" name="TextBox 11">
            <a:extLst>
              <a:ext uri="{FF2B5EF4-FFF2-40B4-BE49-F238E27FC236}">
                <a16:creationId xmlns:a16="http://schemas.microsoft.com/office/drawing/2014/main" id="{14029E25-CF17-434C-BD8C-5E7284C39BF3}"/>
              </a:ext>
            </a:extLst>
          </p:cNvPr>
          <p:cNvSpPr txBox="1"/>
          <p:nvPr/>
        </p:nvSpPr>
        <p:spPr>
          <a:xfrm>
            <a:off x="6163737" y="2779776"/>
            <a:ext cx="3944689" cy="1569660"/>
          </a:xfrm>
          <a:prstGeom prst="rect">
            <a:avLst/>
          </a:prstGeom>
          <a:noFill/>
        </p:spPr>
        <p:txBody>
          <a:bodyPr wrap="square" rtlCol="0">
            <a:spAutoFit/>
          </a:bodyPr>
          <a:lstStyle/>
          <a:p>
            <a:r>
              <a:rPr lang="en-CA" sz="1600" dirty="0"/>
              <a:t>The Patient Care Networks and services within the integrated health neighbourhood will work with other health services (e.g., acute and other facility-based care) to find ways to optimize communication, coordination and continuity of care. </a:t>
            </a:r>
            <a:endParaRPr lang="en-CA" sz="1200" dirty="0"/>
          </a:p>
        </p:txBody>
      </p:sp>
    </p:spTree>
    <p:extLst>
      <p:ext uri="{BB962C8B-B14F-4D97-AF65-F5344CB8AC3E}">
        <p14:creationId xmlns:p14="http://schemas.microsoft.com/office/powerpoint/2010/main" val="334207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623-A381-8B45-B4D9-5A7719B9F395}"/>
              </a:ext>
            </a:extLst>
          </p:cNvPr>
          <p:cNvSpPr>
            <a:spLocks noGrp="1"/>
          </p:cNvSpPr>
          <p:nvPr>
            <p:ph type="title"/>
          </p:nvPr>
        </p:nvSpPr>
        <p:spPr/>
        <p:txBody>
          <a:bodyPr/>
          <a:lstStyle/>
          <a:p>
            <a:r>
              <a:rPr lang="en-US" dirty="0">
                <a:solidFill>
                  <a:schemeClr val="accent2"/>
                </a:solidFill>
              </a:rPr>
              <a:t>How we’ll get there</a:t>
            </a:r>
          </a:p>
        </p:txBody>
      </p:sp>
      <p:pic>
        <p:nvPicPr>
          <p:cNvPr id="7" name="Picture 6" descr="Website&#10;&#10;Description automatically generated">
            <a:extLst>
              <a:ext uri="{FF2B5EF4-FFF2-40B4-BE49-F238E27FC236}">
                <a16:creationId xmlns:a16="http://schemas.microsoft.com/office/drawing/2014/main" id="{0F98A9F5-5B4E-7840-9B12-A94FDB47AB7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91491" y="1690688"/>
            <a:ext cx="3726873" cy="4031239"/>
          </a:xfrm>
          <a:prstGeom prst="rect">
            <a:avLst/>
          </a:prstGeom>
        </p:spPr>
      </p:pic>
      <p:sp>
        <p:nvSpPr>
          <p:cNvPr id="9" name="Rectangle 8">
            <a:extLst>
              <a:ext uri="{FF2B5EF4-FFF2-40B4-BE49-F238E27FC236}">
                <a16:creationId xmlns:a16="http://schemas.microsoft.com/office/drawing/2014/main" id="{4F39B4F2-3A7C-4B4B-881A-92596CC0BA14}"/>
              </a:ext>
            </a:extLst>
          </p:cNvPr>
          <p:cNvSpPr/>
          <p:nvPr/>
        </p:nvSpPr>
        <p:spPr>
          <a:xfrm flipV="1">
            <a:off x="1288473" y="4862511"/>
            <a:ext cx="3466407" cy="734723"/>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AAC1F4F-59F4-174C-BC48-C3CCA62161AC}"/>
              </a:ext>
            </a:extLst>
          </p:cNvPr>
          <p:cNvSpPr txBox="1"/>
          <p:nvPr/>
        </p:nvSpPr>
        <p:spPr>
          <a:xfrm>
            <a:off x="6163737" y="1814945"/>
            <a:ext cx="3726873" cy="369332"/>
          </a:xfrm>
          <a:prstGeom prst="rect">
            <a:avLst/>
          </a:prstGeom>
          <a:noFill/>
        </p:spPr>
        <p:txBody>
          <a:bodyPr wrap="square" rtlCol="0">
            <a:spAutoFit/>
          </a:bodyPr>
          <a:lstStyle/>
          <a:p>
            <a:r>
              <a:rPr lang="en-US" b="1" dirty="0">
                <a:solidFill>
                  <a:srgbClr val="3DA38E">
                    <a:lumMod val="50000"/>
                  </a:srgbClr>
                </a:solidFill>
              </a:rPr>
              <a:t>Community-based Care</a:t>
            </a:r>
          </a:p>
        </p:txBody>
      </p:sp>
      <p:sp>
        <p:nvSpPr>
          <p:cNvPr id="12" name="TextBox 11">
            <a:extLst>
              <a:ext uri="{FF2B5EF4-FFF2-40B4-BE49-F238E27FC236}">
                <a16:creationId xmlns:a16="http://schemas.microsoft.com/office/drawing/2014/main" id="{D606FB57-BBCB-2742-AB32-714078788483}"/>
              </a:ext>
            </a:extLst>
          </p:cNvPr>
          <p:cNvSpPr txBox="1"/>
          <p:nvPr/>
        </p:nvSpPr>
        <p:spPr>
          <a:xfrm>
            <a:off x="6163737" y="2779776"/>
            <a:ext cx="3944689" cy="2308324"/>
          </a:xfrm>
          <a:prstGeom prst="rect">
            <a:avLst/>
          </a:prstGeom>
          <a:noFill/>
        </p:spPr>
        <p:txBody>
          <a:bodyPr wrap="square" rtlCol="0">
            <a:spAutoFit/>
          </a:bodyPr>
          <a:lstStyle/>
          <a:p>
            <a:r>
              <a:rPr lang="en-CA" sz="1600" dirty="0"/>
              <a:t>Community-based health and some social services will share the overall Patient Care Network budget (and accountability) with Patient’s Medical Homes and specialists.</a:t>
            </a:r>
          </a:p>
          <a:p>
            <a:endParaRPr lang="en-CA" sz="1600" dirty="0"/>
          </a:p>
          <a:p>
            <a:r>
              <a:rPr lang="en-CA" sz="1600" dirty="0"/>
              <a:t>Health professionals in the neighbourhood will serve one or multiple medical homes, funded either by the Patient Care Networks or Patient’s Medical Homes. </a:t>
            </a:r>
          </a:p>
        </p:txBody>
      </p:sp>
    </p:spTree>
    <p:extLst>
      <p:ext uri="{BB962C8B-B14F-4D97-AF65-F5344CB8AC3E}">
        <p14:creationId xmlns:p14="http://schemas.microsoft.com/office/powerpoint/2010/main" val="275575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623-A381-8B45-B4D9-5A7719B9F395}"/>
              </a:ext>
            </a:extLst>
          </p:cNvPr>
          <p:cNvSpPr>
            <a:spLocks noGrp="1"/>
          </p:cNvSpPr>
          <p:nvPr>
            <p:ph type="title"/>
          </p:nvPr>
        </p:nvSpPr>
        <p:spPr/>
        <p:txBody>
          <a:bodyPr/>
          <a:lstStyle/>
          <a:p>
            <a:r>
              <a:rPr lang="en-US" dirty="0">
                <a:solidFill>
                  <a:schemeClr val="accent2"/>
                </a:solidFill>
              </a:rPr>
              <a:t>How we’ll get there</a:t>
            </a:r>
          </a:p>
        </p:txBody>
      </p:sp>
      <p:sp>
        <p:nvSpPr>
          <p:cNvPr id="3" name="Content Placeholder 2">
            <a:extLst>
              <a:ext uri="{FF2B5EF4-FFF2-40B4-BE49-F238E27FC236}">
                <a16:creationId xmlns:a16="http://schemas.microsoft.com/office/drawing/2014/main" id="{CC2E5B2C-537F-8844-ABA6-A76410C220C5}"/>
              </a:ext>
            </a:extLst>
          </p:cNvPr>
          <p:cNvSpPr>
            <a:spLocks noGrp="1"/>
          </p:cNvSpPr>
          <p:nvPr>
            <p:ph idx="1"/>
          </p:nvPr>
        </p:nvSpPr>
        <p:spPr>
          <a:xfrm>
            <a:off x="838199" y="1825625"/>
            <a:ext cx="2624329" cy="1746251"/>
          </a:xfrm>
        </p:spPr>
        <p:txBody>
          <a:bodyPr>
            <a:normAutofit fontScale="55000" lnSpcReduction="20000"/>
          </a:bodyPr>
          <a:lstStyle/>
          <a:p>
            <a:pPr marL="0" indent="0">
              <a:lnSpc>
                <a:spcPct val="120000"/>
              </a:lnSpc>
              <a:buNone/>
            </a:pPr>
            <a:r>
              <a:rPr lang="en-US" sz="3300" dirty="0">
                <a:solidFill>
                  <a:schemeClr val="accent2">
                    <a:lumMod val="50000"/>
                  </a:schemeClr>
                </a:solidFill>
              </a:rPr>
              <a:t>Orient systems for ongoing patient care around the Patient’s Medical Home/Integrated Health Neighborhood.</a:t>
            </a:r>
          </a:p>
          <a:p>
            <a:endParaRPr lang="en-US" dirty="0"/>
          </a:p>
        </p:txBody>
      </p:sp>
      <p:pic>
        <p:nvPicPr>
          <p:cNvPr id="5" name="Google Shape;898;p42">
            <a:extLst>
              <a:ext uri="{FF2B5EF4-FFF2-40B4-BE49-F238E27FC236}">
                <a16:creationId xmlns:a16="http://schemas.microsoft.com/office/drawing/2014/main" id="{A983F697-45DE-3946-8D46-A78F0B9FC014}"/>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314700" y="1027906"/>
            <a:ext cx="8764772" cy="4667698"/>
          </a:xfrm>
          <a:prstGeom prst="rect">
            <a:avLst/>
          </a:prstGeom>
          <a:noFill/>
          <a:ln>
            <a:noFill/>
          </a:ln>
        </p:spPr>
      </p:pic>
      <p:sp>
        <p:nvSpPr>
          <p:cNvPr id="6" name="Content Placeholder 2">
            <a:extLst>
              <a:ext uri="{FF2B5EF4-FFF2-40B4-BE49-F238E27FC236}">
                <a16:creationId xmlns:a16="http://schemas.microsoft.com/office/drawing/2014/main" id="{D36837CE-C7C6-8D4D-A4B6-D0A715F0D1CD}"/>
              </a:ext>
            </a:extLst>
          </p:cNvPr>
          <p:cNvSpPr txBox="1">
            <a:spLocks/>
          </p:cNvSpPr>
          <p:nvPr/>
        </p:nvSpPr>
        <p:spPr>
          <a:xfrm>
            <a:off x="838199" y="3706813"/>
            <a:ext cx="2476500" cy="2123728"/>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CA" sz="3800" dirty="0"/>
              <a:t>High-performing health systems are integrated, with streamlined funding and service delivery, and they are community and population health driven, with a primary care orientation. </a:t>
            </a:r>
            <a:endParaRPr lang="en-CA" sz="3800" dirty="0">
              <a:effectLst/>
            </a:endParaRPr>
          </a:p>
          <a:p>
            <a:endParaRPr lang="en-US" dirty="0"/>
          </a:p>
        </p:txBody>
      </p:sp>
    </p:spTree>
    <p:extLst>
      <p:ext uri="{BB962C8B-B14F-4D97-AF65-F5344CB8AC3E}">
        <p14:creationId xmlns:p14="http://schemas.microsoft.com/office/powerpoint/2010/main" val="99598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9B3F9F-A91F-4F47-B8FE-2ED5DDFB3295}"/>
              </a:ext>
            </a:extLst>
          </p:cNvPr>
          <p:cNvSpPr>
            <a:spLocks noGrp="1"/>
          </p:cNvSpPr>
          <p:nvPr>
            <p:ph type="title"/>
          </p:nvPr>
        </p:nvSpPr>
        <p:spPr>
          <a:noFill/>
        </p:spPr>
        <p:txBody>
          <a:bodyPr anchor="t">
            <a:normAutofit/>
          </a:bodyPr>
          <a:lstStyle/>
          <a:p>
            <a:r>
              <a:rPr lang="en-US" sz="8000" dirty="0">
                <a:solidFill>
                  <a:schemeClr val="accent1"/>
                </a:solidFill>
              </a:rPr>
              <a:t>Large-scale change </a:t>
            </a:r>
            <a:br>
              <a:rPr lang="en-US" sz="8000" dirty="0">
                <a:solidFill>
                  <a:schemeClr val="accent1"/>
                </a:solidFill>
              </a:rPr>
            </a:br>
            <a:r>
              <a:rPr lang="en-US" sz="8000" dirty="0">
                <a:solidFill>
                  <a:schemeClr val="accent1"/>
                </a:solidFill>
              </a:rPr>
              <a:t>is possible.</a:t>
            </a:r>
          </a:p>
        </p:txBody>
      </p:sp>
    </p:spTree>
    <p:extLst>
      <p:ext uri="{BB962C8B-B14F-4D97-AF65-F5344CB8AC3E}">
        <p14:creationId xmlns:p14="http://schemas.microsoft.com/office/powerpoint/2010/main" val="21449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EDB4-AF80-494A-BFD8-F3A13CDA7EA7}"/>
              </a:ext>
            </a:extLst>
          </p:cNvPr>
          <p:cNvSpPr>
            <a:spLocks noGrp="1"/>
          </p:cNvSpPr>
          <p:nvPr>
            <p:ph type="title"/>
          </p:nvPr>
        </p:nvSpPr>
        <p:spPr/>
        <p:txBody>
          <a:bodyPr/>
          <a:lstStyle/>
          <a:p>
            <a:r>
              <a:rPr lang="en-US" dirty="0">
                <a:solidFill>
                  <a:schemeClr val="accent2"/>
                </a:solidFill>
              </a:rPr>
              <a:t>Primary Care Alliance (PCA)</a:t>
            </a:r>
          </a:p>
        </p:txBody>
      </p:sp>
      <p:sp>
        <p:nvSpPr>
          <p:cNvPr id="3" name="Content Placeholder 2">
            <a:extLst>
              <a:ext uri="{FF2B5EF4-FFF2-40B4-BE49-F238E27FC236}">
                <a16:creationId xmlns:a16="http://schemas.microsoft.com/office/drawing/2014/main" id="{44793C67-6E25-0349-82B0-7501590C8E73}"/>
              </a:ext>
            </a:extLst>
          </p:cNvPr>
          <p:cNvSpPr>
            <a:spLocks noGrp="1"/>
          </p:cNvSpPr>
          <p:nvPr>
            <p:ph idx="1"/>
          </p:nvPr>
        </p:nvSpPr>
        <p:spPr>
          <a:xfrm>
            <a:off x="909320" y="1677352"/>
            <a:ext cx="10515600" cy="4682807"/>
          </a:xfrm>
        </p:spPr>
        <p:txBody>
          <a:bodyPr>
            <a:normAutofit fontScale="92500" lnSpcReduction="10000"/>
          </a:bodyPr>
          <a:lstStyle/>
          <a:p>
            <a:pPr marL="0" indent="0">
              <a:buNone/>
            </a:pPr>
            <a:r>
              <a:rPr lang="en-US" dirty="0">
                <a:solidFill>
                  <a:schemeClr val="accent2">
                    <a:lumMod val="50000"/>
                  </a:schemeClr>
                </a:solidFill>
              </a:rPr>
              <a:t>Primary care representatives advocating for the advancement of primary care:</a:t>
            </a:r>
          </a:p>
          <a:p>
            <a:pPr lvl="1"/>
            <a:r>
              <a:rPr lang="en-CA" sz="2200" dirty="0"/>
              <a:t>Chair: Dr. Brad Bahler, Medical Director, PCN Evolution</a:t>
            </a:r>
            <a:br>
              <a:rPr lang="en-CA" sz="2200" dirty="0"/>
            </a:br>
            <a:endParaRPr lang="en-CA" sz="2200" dirty="0"/>
          </a:p>
          <a:p>
            <a:pPr lvl="1"/>
            <a:r>
              <a:rPr lang="en-CA" sz="2200" dirty="0"/>
              <a:t>AMA Section of Family Medicine: Dr. Jon Hilner, SFM Member-at-Large</a:t>
            </a:r>
            <a:br>
              <a:rPr lang="en-CA" sz="2200" dirty="0"/>
            </a:br>
            <a:endParaRPr lang="en-CA" sz="2200" dirty="0"/>
          </a:p>
          <a:p>
            <a:pPr lvl="1"/>
            <a:r>
              <a:rPr lang="en-CA" sz="2200" dirty="0"/>
              <a:t>AMA Section of Rural Medicine: Dr. Samantha Myhr, SRM President</a:t>
            </a:r>
            <a:br>
              <a:rPr lang="en-CA" sz="2200" dirty="0"/>
            </a:br>
            <a:endParaRPr lang="en-CA" sz="2200" dirty="0"/>
          </a:p>
          <a:p>
            <a:pPr lvl="1"/>
            <a:r>
              <a:rPr lang="en-CA" sz="2200" dirty="0"/>
              <a:t>PCN Physician Leads' Executive: Dr. Jordan La Rue, PLE Co-chair</a:t>
            </a:r>
            <a:br>
              <a:rPr lang="en-CA" sz="2200" dirty="0"/>
            </a:br>
            <a:endParaRPr lang="en-CA" sz="2200" dirty="0"/>
          </a:p>
          <a:p>
            <a:pPr lvl="1"/>
            <a:r>
              <a:rPr lang="en-CA" sz="2200" dirty="0"/>
              <a:t>AMA Board of Directors: Dr. Sadhana (Mindy) Gautama, AMA Board Member</a:t>
            </a:r>
            <a:br>
              <a:rPr lang="en-CA" sz="2200" dirty="0"/>
            </a:br>
            <a:endParaRPr lang="en-CA" sz="2200" dirty="0"/>
          </a:p>
          <a:p>
            <a:pPr lvl="1"/>
            <a:r>
              <a:rPr lang="en-CA" sz="2200" dirty="0"/>
              <a:t>Alberta College of Family Physicians: Dr. Sudha </a:t>
            </a:r>
            <a:r>
              <a:rPr lang="en-CA" sz="2200" dirty="0" err="1"/>
              <a:t>Koppula</a:t>
            </a:r>
            <a:r>
              <a:rPr lang="en-CA" sz="2200" dirty="0"/>
              <a:t>, President and Ms. Terri Potter, Executive Director</a:t>
            </a:r>
            <a:br>
              <a:rPr lang="en-CA" sz="2200" dirty="0"/>
            </a:br>
            <a:endParaRPr lang="en-CA" sz="2200" dirty="0"/>
          </a:p>
          <a:p>
            <a:pPr lvl="1"/>
            <a:r>
              <a:rPr lang="en-CA" sz="2200" dirty="0"/>
              <a:t>Department of Family Medicine (University of Calgary): Dr. Sonya Lee</a:t>
            </a:r>
          </a:p>
          <a:p>
            <a:pPr marL="0" indent="0">
              <a:buNone/>
            </a:pPr>
            <a:endParaRPr lang="en-CA" dirty="0"/>
          </a:p>
          <a:p>
            <a:pPr marL="685800" lvl="2">
              <a:spcBef>
                <a:spcPts val="1000"/>
              </a:spcBef>
            </a:pPr>
            <a:endParaRPr lang="en-US" dirty="0"/>
          </a:p>
          <a:p>
            <a:pPr marL="228600" lvl="1">
              <a:spcBef>
                <a:spcPts val="1000"/>
              </a:spcBef>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805618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7"/>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A231251-FCE8-144F-9048-4DF8B271D41F}"/>
              </a:ext>
            </a:extLst>
          </p:cNvPr>
          <p:cNvCxnSpPr>
            <a:cxnSpLocks/>
          </p:cNvCxnSpPr>
          <p:nvPr/>
        </p:nvCxnSpPr>
        <p:spPr>
          <a:xfrm flipH="1">
            <a:off x="0" y="0"/>
            <a:ext cx="10469899" cy="68580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A6C9A77-0F30-3E4A-95E3-DC33C0418870}"/>
              </a:ext>
            </a:extLst>
          </p:cNvPr>
          <p:cNvSpPr txBox="1"/>
          <p:nvPr/>
        </p:nvSpPr>
        <p:spPr>
          <a:xfrm>
            <a:off x="1147503" y="5503194"/>
            <a:ext cx="2527363" cy="769441"/>
          </a:xfrm>
          <a:prstGeom prst="rect">
            <a:avLst/>
          </a:prstGeom>
          <a:noFill/>
        </p:spPr>
        <p:txBody>
          <a:bodyPr wrap="square" rtlCol="0">
            <a:spAutoFit/>
          </a:bodyPr>
          <a:lstStyle/>
          <a:p>
            <a:r>
              <a:rPr lang="en-US" sz="4400" b="1" dirty="0">
                <a:solidFill>
                  <a:schemeClr val="accent1">
                    <a:lumMod val="75000"/>
                  </a:schemeClr>
                </a:solidFill>
                <a:latin typeface="Calibri" panose="020F0502020204030204" pitchFamily="34" charset="0"/>
                <a:cs typeface="Calibri" panose="020F0502020204030204" pitchFamily="34" charset="0"/>
              </a:rPr>
              <a:t>1999</a:t>
            </a:r>
          </a:p>
        </p:txBody>
      </p:sp>
      <p:sp>
        <p:nvSpPr>
          <p:cNvPr id="697" name="Google Shape;697;p23"/>
          <p:cNvSpPr txBox="1"/>
          <p:nvPr/>
        </p:nvSpPr>
        <p:spPr>
          <a:xfrm>
            <a:off x="4509017" y="5838651"/>
            <a:ext cx="3828682" cy="50010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Calibri" panose="020F0502020204030204" pitchFamily="34" charset="0"/>
                <a:ea typeface="Arial"/>
                <a:cs typeface="Calibri" panose="020F0502020204030204" pitchFamily="34" charset="0"/>
                <a:sym typeface="Arial"/>
              </a:rPr>
              <a:t>New</a:t>
            </a:r>
            <a:r>
              <a:rPr lang="en-US" sz="1000" b="0" i="0" u="none" strike="noStrike" cap="none" dirty="0">
                <a:solidFill>
                  <a:schemeClr val="accent2">
                    <a:lumMod val="50000"/>
                  </a:schemeClr>
                </a:solidFill>
                <a:latin typeface="Calibri" panose="020F0502020204030204" pitchFamily="34" charset="0"/>
                <a:ea typeface="Arial"/>
                <a:cs typeface="Calibri" panose="020F0502020204030204" pitchFamily="34" charset="0"/>
                <a:sym typeface="Arial"/>
              </a:rPr>
              <a:t> </a:t>
            </a:r>
            <a:r>
              <a:rPr lang="en-US" sz="1000" b="1" i="0" u="none" strike="noStrike" cap="none" dirty="0">
                <a:solidFill>
                  <a:schemeClr val="accent2">
                    <a:lumMod val="50000"/>
                  </a:schemeClr>
                </a:solidFill>
                <a:latin typeface="Calibri" panose="020F0502020204030204" pitchFamily="34" charset="0"/>
                <a:ea typeface="Arial"/>
                <a:cs typeface="Calibri" panose="020F0502020204030204" pitchFamily="34" charset="0"/>
                <a:sym typeface="Arial"/>
              </a:rPr>
              <a:t>initiatives in Chinook &amp;</a:t>
            </a:r>
            <a:r>
              <a:rPr lang="en-US" sz="1000" dirty="0">
                <a:solidFill>
                  <a:schemeClr val="accent2">
                    <a:lumMod val="50000"/>
                  </a:schemeClr>
                </a:solidFill>
                <a:latin typeface="Calibri" panose="020F0502020204030204" pitchFamily="34" charset="0"/>
                <a:ea typeface="Arial"/>
                <a:cs typeface="Calibri" panose="020F0502020204030204" pitchFamily="34" charset="0"/>
                <a:sym typeface="Arial"/>
              </a:rPr>
              <a:t> </a:t>
            </a:r>
            <a:r>
              <a:rPr lang="en-US" sz="1000" b="1" i="0" u="none" strike="noStrike" cap="none" dirty="0">
                <a:solidFill>
                  <a:schemeClr val="accent2">
                    <a:lumMod val="50000"/>
                  </a:schemeClr>
                </a:solidFill>
                <a:latin typeface="Calibri" panose="020F0502020204030204" pitchFamily="34" charset="0"/>
                <a:ea typeface="Arial"/>
                <a:cs typeface="Calibri" panose="020F0502020204030204" pitchFamily="34" charset="0"/>
                <a:sym typeface="Arial"/>
              </a:rPr>
              <a:t>Calgary Health Regions </a:t>
            </a:r>
            <a:endParaRPr sz="1000" b="0" i="0" u="none" strike="noStrike" cap="none" dirty="0">
              <a:solidFill>
                <a:schemeClr val="accent2">
                  <a:lumMod val="50000"/>
                </a:schemeClr>
              </a:solidFill>
              <a:latin typeface="Calibri" panose="020F0502020204030204" pitchFamily="34" charset="0"/>
              <a:ea typeface="Arial"/>
              <a:cs typeface="Calibri" panose="020F0502020204030204" pitchFamily="34" charset="0"/>
              <a:sym typeface="Arial"/>
            </a:endParaRPr>
          </a:p>
        </p:txBody>
      </p:sp>
      <p:sp>
        <p:nvSpPr>
          <p:cNvPr id="721" name="Google Shape;721;p23"/>
          <p:cNvSpPr txBox="1"/>
          <p:nvPr/>
        </p:nvSpPr>
        <p:spPr>
          <a:xfrm>
            <a:off x="2513097" y="5829994"/>
            <a:ext cx="1863290" cy="412499"/>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Calibri" panose="020F0502020204030204" pitchFamily="34" charset="0"/>
                <a:ea typeface="Arial"/>
                <a:cs typeface="Calibri" panose="020F0502020204030204" pitchFamily="34" charset="0"/>
                <a:sym typeface="Arial"/>
              </a:rPr>
              <a:t>Pilot projects in</a:t>
            </a:r>
            <a:r>
              <a:rPr lang="en-US" sz="1000" dirty="0">
                <a:solidFill>
                  <a:schemeClr val="accent2">
                    <a:lumMod val="50000"/>
                  </a:schemeClr>
                </a:solidFill>
                <a:latin typeface="Calibri" panose="020F0502020204030204" pitchFamily="34" charset="0"/>
                <a:ea typeface="Arial"/>
                <a:cs typeface="Calibri" panose="020F0502020204030204" pitchFamily="34" charset="0"/>
                <a:sym typeface="Arial"/>
              </a:rPr>
              <a:t> </a:t>
            </a:r>
            <a:r>
              <a:rPr lang="en-US" sz="1000" b="1" i="0" u="none" strike="noStrike" cap="none" dirty="0">
                <a:solidFill>
                  <a:schemeClr val="accent2">
                    <a:lumMod val="50000"/>
                  </a:schemeClr>
                </a:solidFill>
                <a:latin typeface="Calibri" panose="020F0502020204030204" pitchFamily="34" charset="0"/>
                <a:ea typeface="Arial"/>
                <a:cs typeface="Calibri" panose="020F0502020204030204" pitchFamily="34" charset="0"/>
                <a:sym typeface="Arial"/>
              </a:rPr>
              <a:t>Taber &amp; Crowfoot</a:t>
            </a:r>
            <a:endParaRPr sz="1000" b="0" i="0" u="none" strike="noStrike" cap="none" dirty="0">
              <a:solidFill>
                <a:schemeClr val="accent2">
                  <a:lumMod val="50000"/>
                </a:schemeClr>
              </a:solidFill>
              <a:latin typeface="Calibri" panose="020F0502020204030204" pitchFamily="34" charset="0"/>
              <a:ea typeface="Arial"/>
              <a:cs typeface="Calibri" panose="020F0502020204030204" pitchFamily="34" charset="0"/>
              <a:sym typeface="Arial"/>
            </a:endParaRPr>
          </a:p>
          <a:p>
            <a:pPr marL="0" marR="0" lvl="0" indent="0" rtl="0">
              <a:lnSpc>
                <a:spcPct val="100000"/>
              </a:lnSpc>
              <a:spcBef>
                <a:spcPts val="0"/>
              </a:spcBef>
              <a:spcAft>
                <a:spcPts val="0"/>
              </a:spcAft>
              <a:buClr>
                <a:srgbClr val="000000"/>
              </a:buClr>
              <a:buSzPts val="1000"/>
              <a:buFont typeface="Arial"/>
              <a:buNone/>
            </a:pPr>
            <a:endParaRPr sz="1000" b="1" i="0" u="none" strike="noStrike" cap="none" dirty="0">
              <a:solidFill>
                <a:schemeClr val="accent2">
                  <a:lumMod val="50000"/>
                </a:schemeClr>
              </a:solidFill>
              <a:latin typeface="Calibri" panose="020F0502020204030204" pitchFamily="34" charset="0"/>
              <a:ea typeface="Arial"/>
              <a:cs typeface="Calibri" panose="020F0502020204030204" pitchFamily="34" charset="0"/>
              <a:sym typeface="Arial"/>
            </a:endParaRPr>
          </a:p>
        </p:txBody>
      </p:sp>
      <p:sp>
        <p:nvSpPr>
          <p:cNvPr id="57" name="Google Shape;708;p23">
            <a:extLst>
              <a:ext uri="{FF2B5EF4-FFF2-40B4-BE49-F238E27FC236}">
                <a16:creationId xmlns:a16="http://schemas.microsoft.com/office/drawing/2014/main" id="{FF3541D7-29DF-EA46-9DE3-3483BCD4EE5A}"/>
              </a:ext>
            </a:extLst>
          </p:cNvPr>
          <p:cNvSpPr txBox="1">
            <a:spLocks noGrp="1"/>
          </p:cNvSpPr>
          <p:nvPr>
            <p:ph type="title"/>
          </p:nvPr>
        </p:nvSpPr>
        <p:spPr>
          <a:xfrm>
            <a:off x="545066" y="985496"/>
            <a:ext cx="5017588" cy="1655380"/>
          </a:xfrm>
          <a:prstGeom prst="rect">
            <a:avLst/>
          </a:prstGeom>
          <a:noFill/>
          <a:ln>
            <a:noFill/>
          </a:ln>
        </p:spPr>
        <p:txBody>
          <a:bodyPr spcFirstLastPara="1" wrap="square" lIns="91425" tIns="45700" rIns="91425" bIns="45700" anchor="ctr" anchorCtr="0">
            <a:noAutofit/>
          </a:bodyPr>
          <a:lstStyle/>
          <a:p>
            <a:pPr lvl="0">
              <a:lnSpc>
                <a:spcPct val="100000"/>
              </a:lnSpc>
              <a:spcBef>
                <a:spcPts val="0"/>
              </a:spcBef>
              <a:buClr>
                <a:schemeClr val="dk1"/>
              </a:buClr>
              <a:buSzPts val="3400"/>
            </a:pPr>
            <a:r>
              <a:rPr lang="en-US" b="1" dirty="0">
                <a:solidFill>
                  <a:schemeClr val="accent2"/>
                </a:solidFill>
              </a:rPr>
              <a:t>Alberta has made major progress in the last 20 years - and we can improve even more.</a:t>
            </a:r>
            <a:endParaRPr b="1" dirty="0">
              <a:solidFill>
                <a:schemeClr val="accent2"/>
              </a:solidFill>
              <a:sym typeface="Bookman Old Style"/>
            </a:endParaRPr>
          </a:p>
        </p:txBody>
      </p:sp>
      <p:sp>
        <p:nvSpPr>
          <p:cNvPr id="59" name="Google Shape;678;p23">
            <a:extLst>
              <a:ext uri="{FF2B5EF4-FFF2-40B4-BE49-F238E27FC236}">
                <a16:creationId xmlns:a16="http://schemas.microsoft.com/office/drawing/2014/main" id="{E34AAB8F-CE0A-5D45-B2CA-826AEA6492A3}"/>
              </a:ext>
            </a:extLst>
          </p:cNvPr>
          <p:cNvSpPr txBox="1"/>
          <p:nvPr/>
        </p:nvSpPr>
        <p:spPr>
          <a:xfrm>
            <a:off x="3667015" y="5282120"/>
            <a:ext cx="2223028" cy="34650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Primary Care Networks launched</a:t>
            </a:r>
            <a:endParaRPr sz="1400" b="0" i="0" u="none" strike="noStrike" cap="none" dirty="0">
              <a:solidFill>
                <a:schemeClr val="accent2">
                  <a:lumMod val="50000"/>
                </a:schemeClr>
              </a:solidFill>
              <a:latin typeface="Arial"/>
              <a:ea typeface="Arial"/>
              <a:cs typeface="Arial"/>
              <a:sym typeface="Arial"/>
            </a:endParaRPr>
          </a:p>
        </p:txBody>
      </p:sp>
      <p:sp>
        <p:nvSpPr>
          <p:cNvPr id="61" name="Google Shape;686;p23">
            <a:extLst>
              <a:ext uri="{FF2B5EF4-FFF2-40B4-BE49-F238E27FC236}">
                <a16:creationId xmlns:a16="http://schemas.microsoft.com/office/drawing/2014/main" id="{DE7421D2-4F07-4847-9819-642FC5F04579}"/>
              </a:ext>
            </a:extLst>
          </p:cNvPr>
          <p:cNvSpPr txBox="1"/>
          <p:nvPr/>
        </p:nvSpPr>
        <p:spPr>
          <a:xfrm>
            <a:off x="3687316" y="5039906"/>
            <a:ext cx="1378143" cy="215117"/>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AIM Alberta formed</a:t>
            </a:r>
            <a:endParaRPr sz="1400" b="0" i="0" u="none" strike="noStrike" cap="none" dirty="0">
              <a:solidFill>
                <a:schemeClr val="accent2">
                  <a:lumMod val="50000"/>
                </a:schemeClr>
              </a:solidFill>
              <a:latin typeface="Arial"/>
              <a:ea typeface="Arial"/>
              <a:cs typeface="Arial"/>
              <a:sym typeface="Arial"/>
            </a:endParaRPr>
          </a:p>
        </p:txBody>
      </p:sp>
      <p:sp>
        <p:nvSpPr>
          <p:cNvPr id="62" name="Google Shape;683;p23">
            <a:extLst>
              <a:ext uri="{FF2B5EF4-FFF2-40B4-BE49-F238E27FC236}">
                <a16:creationId xmlns:a16="http://schemas.microsoft.com/office/drawing/2014/main" id="{BB488102-195A-284C-BC0F-C5A10CF3DA46}"/>
              </a:ext>
            </a:extLst>
          </p:cNvPr>
          <p:cNvSpPr txBox="1"/>
          <p:nvPr/>
        </p:nvSpPr>
        <p:spPr>
          <a:xfrm>
            <a:off x="5897695" y="5295899"/>
            <a:ext cx="1798779" cy="419167"/>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First PCNs operational</a:t>
            </a:r>
            <a:endParaRPr sz="1000" b="1" i="0" u="none" strike="noStrike" cap="none" dirty="0">
              <a:solidFill>
                <a:schemeClr val="accent2">
                  <a:lumMod val="50000"/>
                </a:schemeClr>
              </a:solidFill>
              <a:latin typeface="Arial"/>
              <a:ea typeface="Arial"/>
              <a:cs typeface="Arial"/>
              <a:sym typeface="Arial"/>
            </a:endParaRPr>
          </a:p>
        </p:txBody>
      </p:sp>
      <p:sp>
        <p:nvSpPr>
          <p:cNvPr id="63" name="Google Shape;698;p23">
            <a:extLst>
              <a:ext uri="{FF2B5EF4-FFF2-40B4-BE49-F238E27FC236}">
                <a16:creationId xmlns:a16="http://schemas.microsoft.com/office/drawing/2014/main" id="{B242FDE2-6827-A04E-B01E-6896B25728DF}"/>
              </a:ext>
            </a:extLst>
          </p:cNvPr>
          <p:cNvSpPr txBox="1"/>
          <p:nvPr/>
        </p:nvSpPr>
        <p:spPr>
          <a:xfrm>
            <a:off x="5017590" y="5047029"/>
            <a:ext cx="1875707" cy="346499"/>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PMP/TOP/ PCN PMO created</a:t>
            </a:r>
            <a:endParaRPr sz="1400" b="0" i="0" u="none" strike="noStrike" cap="none" dirty="0">
              <a:solidFill>
                <a:schemeClr val="accent2">
                  <a:lumMod val="50000"/>
                </a:schemeClr>
              </a:solidFill>
              <a:latin typeface="Arial"/>
              <a:ea typeface="Arial"/>
              <a:cs typeface="Arial"/>
              <a:sym typeface="Arial"/>
            </a:endParaRPr>
          </a:p>
        </p:txBody>
      </p:sp>
      <p:sp>
        <p:nvSpPr>
          <p:cNvPr id="64" name="Google Shape;711;p23">
            <a:extLst>
              <a:ext uri="{FF2B5EF4-FFF2-40B4-BE49-F238E27FC236}">
                <a16:creationId xmlns:a16="http://schemas.microsoft.com/office/drawing/2014/main" id="{F1B52793-B303-FC43-B632-37177589835A}"/>
              </a:ext>
            </a:extLst>
          </p:cNvPr>
          <p:cNvSpPr txBox="1"/>
          <p:nvPr/>
        </p:nvSpPr>
        <p:spPr>
          <a:xfrm>
            <a:off x="6883120" y="5065185"/>
            <a:ext cx="1998912" cy="34650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PLE, JVC &amp; PCN Forum formed</a:t>
            </a:r>
            <a:endParaRPr sz="1400" b="0" i="0" u="none" strike="noStrike" cap="none" dirty="0">
              <a:solidFill>
                <a:schemeClr val="accent2">
                  <a:lumMod val="50000"/>
                </a:schemeClr>
              </a:solidFill>
              <a:latin typeface="Arial"/>
              <a:ea typeface="Arial"/>
              <a:cs typeface="Arial"/>
              <a:sym typeface="Arial"/>
            </a:endParaRPr>
          </a:p>
        </p:txBody>
      </p:sp>
      <p:sp>
        <p:nvSpPr>
          <p:cNvPr id="67" name="Google Shape;689;p23">
            <a:extLst>
              <a:ext uri="{FF2B5EF4-FFF2-40B4-BE49-F238E27FC236}">
                <a16:creationId xmlns:a16="http://schemas.microsoft.com/office/drawing/2014/main" id="{7ABE8F42-6FDA-994A-A006-C461792A44FE}"/>
              </a:ext>
            </a:extLst>
          </p:cNvPr>
          <p:cNvSpPr txBox="1"/>
          <p:nvPr/>
        </p:nvSpPr>
        <p:spPr>
          <a:xfrm>
            <a:off x="4615699" y="4555851"/>
            <a:ext cx="2454005" cy="34650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AMA develops a vision for primary care</a:t>
            </a:r>
            <a:endParaRPr sz="1400" b="0" i="0" u="none" strike="noStrike" cap="none" dirty="0">
              <a:solidFill>
                <a:schemeClr val="accent2">
                  <a:lumMod val="50000"/>
                </a:schemeClr>
              </a:solidFill>
              <a:latin typeface="Arial"/>
              <a:ea typeface="Arial"/>
              <a:cs typeface="Arial"/>
              <a:sym typeface="Arial"/>
            </a:endParaRPr>
          </a:p>
        </p:txBody>
      </p:sp>
      <p:sp>
        <p:nvSpPr>
          <p:cNvPr id="68" name="Google Shape;699;p23">
            <a:extLst>
              <a:ext uri="{FF2B5EF4-FFF2-40B4-BE49-F238E27FC236}">
                <a16:creationId xmlns:a16="http://schemas.microsoft.com/office/drawing/2014/main" id="{300C804B-80EF-E246-9537-01017284394B}"/>
              </a:ext>
            </a:extLst>
          </p:cNvPr>
          <p:cNvSpPr txBox="1"/>
          <p:nvPr/>
        </p:nvSpPr>
        <p:spPr>
          <a:xfrm>
            <a:off x="7094023" y="4555851"/>
            <a:ext cx="814200" cy="19230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PCA formed</a:t>
            </a:r>
            <a:endParaRPr sz="1400" b="0" i="0" u="none" strike="noStrike" cap="none" dirty="0">
              <a:solidFill>
                <a:schemeClr val="accent2">
                  <a:lumMod val="50000"/>
                </a:schemeClr>
              </a:solidFill>
              <a:latin typeface="Arial"/>
              <a:ea typeface="Arial"/>
              <a:cs typeface="Arial"/>
              <a:sym typeface="Arial"/>
            </a:endParaRPr>
          </a:p>
        </p:txBody>
      </p:sp>
      <p:sp>
        <p:nvSpPr>
          <p:cNvPr id="73" name="Google Shape;694;p23">
            <a:extLst>
              <a:ext uri="{FF2B5EF4-FFF2-40B4-BE49-F238E27FC236}">
                <a16:creationId xmlns:a16="http://schemas.microsoft.com/office/drawing/2014/main" id="{50643BCE-7E65-BA4F-8761-E55BD3418253}"/>
              </a:ext>
            </a:extLst>
          </p:cNvPr>
          <p:cNvSpPr txBox="1"/>
          <p:nvPr/>
        </p:nvSpPr>
        <p:spPr>
          <a:xfrm>
            <a:off x="5456225" y="3850706"/>
            <a:ext cx="3540443" cy="65400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Launch of PMH, panel management, Choosing</a:t>
            </a:r>
            <a:r>
              <a:rPr lang="en-US" sz="1400" b="0" i="0" u="none" strike="noStrike" cap="none" dirty="0">
                <a:solidFill>
                  <a:schemeClr val="accent2">
                    <a:lumMod val="50000"/>
                  </a:schemeClr>
                </a:solidFill>
                <a:latin typeface="Arial"/>
                <a:ea typeface="Arial"/>
                <a:cs typeface="Arial"/>
                <a:sym typeface="Arial"/>
              </a:rPr>
              <a:t> </a:t>
            </a:r>
            <a:r>
              <a:rPr lang="en-US" sz="1000" b="1" i="0" u="none" strike="noStrike" cap="none" dirty="0">
                <a:solidFill>
                  <a:schemeClr val="accent2">
                    <a:lumMod val="50000"/>
                  </a:schemeClr>
                </a:solidFill>
                <a:latin typeface="Arial"/>
                <a:ea typeface="Arial"/>
                <a:cs typeface="Arial"/>
                <a:sym typeface="Arial"/>
              </a:rPr>
              <a:t>Wisely, Change Agent Day &amp; physician champion webinars </a:t>
            </a:r>
            <a:endParaRPr sz="1400" b="0" i="0" u="none" strike="noStrike" cap="none" dirty="0">
              <a:solidFill>
                <a:schemeClr val="accent2">
                  <a:lumMod val="50000"/>
                </a:schemeClr>
              </a:solidFill>
              <a:latin typeface="Arial"/>
              <a:ea typeface="Arial"/>
              <a:cs typeface="Arial"/>
              <a:sym typeface="Arial"/>
            </a:endParaRPr>
          </a:p>
        </p:txBody>
      </p:sp>
      <p:sp>
        <p:nvSpPr>
          <p:cNvPr id="74" name="Google Shape;703;p23">
            <a:extLst>
              <a:ext uri="{FF2B5EF4-FFF2-40B4-BE49-F238E27FC236}">
                <a16:creationId xmlns:a16="http://schemas.microsoft.com/office/drawing/2014/main" id="{6F3B1C41-CF30-6645-9EFE-98C3D8D3F1C6}"/>
              </a:ext>
            </a:extLst>
          </p:cNvPr>
          <p:cNvSpPr txBox="1"/>
          <p:nvPr/>
        </p:nvSpPr>
        <p:spPr>
          <a:xfrm>
            <a:off x="5395824" y="3553265"/>
            <a:ext cx="2923594" cy="34650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Primary Care Evolution document released</a:t>
            </a:r>
            <a:endParaRPr sz="1400" b="0" i="0" u="none" strike="noStrike" cap="none" dirty="0">
              <a:solidFill>
                <a:schemeClr val="accent2">
                  <a:lumMod val="50000"/>
                </a:schemeClr>
              </a:solidFill>
              <a:latin typeface="Arial"/>
              <a:ea typeface="Arial"/>
              <a:cs typeface="Arial"/>
              <a:sym typeface="Arial"/>
            </a:endParaRPr>
          </a:p>
        </p:txBody>
      </p:sp>
      <p:sp>
        <p:nvSpPr>
          <p:cNvPr id="75" name="Google Shape;705;p23">
            <a:extLst>
              <a:ext uri="{FF2B5EF4-FFF2-40B4-BE49-F238E27FC236}">
                <a16:creationId xmlns:a16="http://schemas.microsoft.com/office/drawing/2014/main" id="{856ECD5F-2213-A748-878D-D29927C011C1}"/>
              </a:ext>
            </a:extLst>
          </p:cNvPr>
          <p:cNvSpPr txBox="1"/>
          <p:nvPr/>
        </p:nvSpPr>
        <p:spPr>
          <a:xfrm>
            <a:off x="5441673" y="3288833"/>
            <a:ext cx="1488894" cy="17937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PCNs proliferate </a:t>
            </a:r>
            <a:endParaRPr sz="1400" b="0" i="0" u="none" strike="noStrike" cap="none" dirty="0">
              <a:solidFill>
                <a:schemeClr val="accent2">
                  <a:lumMod val="50000"/>
                </a:schemeClr>
              </a:solidFill>
              <a:latin typeface="Arial"/>
              <a:ea typeface="Arial"/>
              <a:cs typeface="Arial"/>
              <a:sym typeface="Arial"/>
            </a:endParaRPr>
          </a:p>
        </p:txBody>
      </p:sp>
      <p:sp>
        <p:nvSpPr>
          <p:cNvPr id="76" name="Google Shape;717;p23">
            <a:extLst>
              <a:ext uri="{FF2B5EF4-FFF2-40B4-BE49-F238E27FC236}">
                <a16:creationId xmlns:a16="http://schemas.microsoft.com/office/drawing/2014/main" id="{0F749A70-5E97-0B4D-A00E-FEC4F39238F6}"/>
              </a:ext>
            </a:extLst>
          </p:cNvPr>
          <p:cNvSpPr txBox="1"/>
          <p:nvPr/>
        </p:nvSpPr>
        <p:spPr>
          <a:xfrm>
            <a:off x="6598489" y="3280465"/>
            <a:ext cx="1663250" cy="34650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AMA programs integrate </a:t>
            </a:r>
            <a:endParaRPr sz="1400" b="0" i="0" u="none" strike="noStrike" cap="none" dirty="0">
              <a:solidFill>
                <a:schemeClr val="accent2">
                  <a:lumMod val="50000"/>
                </a:schemeClr>
              </a:solidFill>
              <a:latin typeface="Arial"/>
              <a:ea typeface="Arial"/>
              <a:cs typeface="Arial"/>
              <a:sym typeface="Arial"/>
            </a:endParaRPr>
          </a:p>
        </p:txBody>
      </p:sp>
      <p:sp>
        <p:nvSpPr>
          <p:cNvPr id="77" name="Google Shape;742;p24">
            <a:extLst>
              <a:ext uri="{FF2B5EF4-FFF2-40B4-BE49-F238E27FC236}">
                <a16:creationId xmlns:a16="http://schemas.microsoft.com/office/drawing/2014/main" id="{56C1594F-9CD1-A24B-B7EA-CF5B6B659285}"/>
              </a:ext>
            </a:extLst>
          </p:cNvPr>
          <p:cNvSpPr txBox="1"/>
          <p:nvPr/>
        </p:nvSpPr>
        <p:spPr>
          <a:xfrm>
            <a:off x="6337442" y="2898549"/>
            <a:ext cx="2337294" cy="229229"/>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New governance model for PCNs</a:t>
            </a:r>
            <a:endParaRPr sz="1400" b="0" i="0" u="none" strike="noStrike" cap="none" dirty="0">
              <a:solidFill>
                <a:schemeClr val="accent2">
                  <a:lumMod val="50000"/>
                </a:schemeClr>
              </a:solidFill>
              <a:latin typeface="Arial"/>
              <a:ea typeface="Arial"/>
              <a:cs typeface="Arial"/>
              <a:sym typeface="Arial"/>
            </a:endParaRPr>
          </a:p>
        </p:txBody>
      </p:sp>
      <p:sp>
        <p:nvSpPr>
          <p:cNvPr id="78" name="Google Shape;747;p24">
            <a:extLst>
              <a:ext uri="{FF2B5EF4-FFF2-40B4-BE49-F238E27FC236}">
                <a16:creationId xmlns:a16="http://schemas.microsoft.com/office/drawing/2014/main" id="{6194B1FE-5F82-E245-83F8-66C13A87D692}"/>
              </a:ext>
            </a:extLst>
          </p:cNvPr>
          <p:cNvSpPr txBox="1"/>
          <p:nvPr/>
        </p:nvSpPr>
        <p:spPr>
          <a:xfrm>
            <a:off x="6341134" y="2679905"/>
            <a:ext cx="3056210" cy="34650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Primary Care Integration Network formed</a:t>
            </a:r>
            <a:endParaRPr sz="1400" b="0" i="0" u="none" strike="noStrike" cap="none" dirty="0">
              <a:solidFill>
                <a:schemeClr val="accent2">
                  <a:lumMod val="50000"/>
                </a:schemeClr>
              </a:solidFill>
              <a:latin typeface="Arial"/>
              <a:ea typeface="Arial"/>
              <a:cs typeface="Arial"/>
              <a:sym typeface="Arial"/>
            </a:endParaRPr>
          </a:p>
        </p:txBody>
      </p:sp>
      <p:sp>
        <p:nvSpPr>
          <p:cNvPr id="79" name="Google Shape;753;p24">
            <a:extLst>
              <a:ext uri="{FF2B5EF4-FFF2-40B4-BE49-F238E27FC236}">
                <a16:creationId xmlns:a16="http://schemas.microsoft.com/office/drawing/2014/main" id="{DE0976C6-653E-4748-834B-1FAE0F37F258}"/>
              </a:ext>
            </a:extLst>
          </p:cNvPr>
          <p:cNvSpPr txBox="1"/>
          <p:nvPr/>
        </p:nvSpPr>
        <p:spPr>
          <a:xfrm>
            <a:off x="8240473" y="3292206"/>
            <a:ext cx="2229426" cy="346499"/>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Specialty Care Alliance formed</a:t>
            </a:r>
            <a:endParaRPr sz="1400" b="0" i="0" u="none" strike="noStrike" cap="none" dirty="0">
              <a:solidFill>
                <a:schemeClr val="accent2">
                  <a:lumMod val="50000"/>
                </a:schemeClr>
              </a:solidFill>
              <a:latin typeface="Arial"/>
              <a:ea typeface="Arial"/>
              <a:cs typeface="Arial"/>
              <a:sym typeface="Arial"/>
            </a:endParaRPr>
          </a:p>
        </p:txBody>
      </p:sp>
      <p:sp>
        <p:nvSpPr>
          <p:cNvPr id="80" name="Google Shape;760;p24">
            <a:extLst>
              <a:ext uri="{FF2B5EF4-FFF2-40B4-BE49-F238E27FC236}">
                <a16:creationId xmlns:a16="http://schemas.microsoft.com/office/drawing/2014/main" id="{9A87D505-EDFC-414A-9F5B-8715AD1BD406}"/>
              </a:ext>
            </a:extLst>
          </p:cNvPr>
          <p:cNvSpPr txBox="1"/>
          <p:nvPr/>
        </p:nvSpPr>
        <p:spPr>
          <a:xfrm>
            <a:off x="7300326" y="2076590"/>
            <a:ext cx="2205181" cy="337514"/>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AMA partners with AHS and ACFP for Primary Care Opioid Initiative </a:t>
            </a:r>
            <a:endParaRPr sz="1400" b="0" i="0" u="none" strike="noStrike" cap="none" dirty="0">
              <a:solidFill>
                <a:schemeClr val="accent2">
                  <a:lumMod val="50000"/>
                </a:schemeClr>
              </a:solidFill>
              <a:latin typeface="Arial"/>
              <a:ea typeface="Arial"/>
              <a:cs typeface="Arial"/>
              <a:sym typeface="Arial"/>
            </a:endParaRPr>
          </a:p>
        </p:txBody>
      </p:sp>
      <p:sp>
        <p:nvSpPr>
          <p:cNvPr id="81" name="Google Shape;756;p24">
            <a:extLst>
              <a:ext uri="{FF2B5EF4-FFF2-40B4-BE49-F238E27FC236}">
                <a16:creationId xmlns:a16="http://schemas.microsoft.com/office/drawing/2014/main" id="{F260DCC5-50AD-6F4C-9DE6-806DEB9C86EA}"/>
              </a:ext>
            </a:extLst>
          </p:cNvPr>
          <p:cNvSpPr txBox="1"/>
          <p:nvPr/>
        </p:nvSpPr>
        <p:spPr>
          <a:xfrm>
            <a:off x="9561867" y="2076590"/>
            <a:ext cx="2050200" cy="34650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Blended capitation pilot </a:t>
            </a:r>
            <a:endParaRPr sz="1400" b="0" i="0" u="none" strike="noStrike" cap="none" dirty="0">
              <a:solidFill>
                <a:schemeClr val="accent2">
                  <a:lumMod val="50000"/>
                </a:schemeClr>
              </a:solidFill>
              <a:latin typeface="Arial"/>
              <a:ea typeface="Arial"/>
              <a:cs typeface="Arial"/>
              <a:sym typeface="Arial"/>
            </a:endParaRPr>
          </a:p>
        </p:txBody>
      </p:sp>
      <p:sp>
        <p:nvSpPr>
          <p:cNvPr id="82" name="Google Shape;758;p24">
            <a:extLst>
              <a:ext uri="{FF2B5EF4-FFF2-40B4-BE49-F238E27FC236}">
                <a16:creationId xmlns:a16="http://schemas.microsoft.com/office/drawing/2014/main" id="{3915F321-116A-2D47-8C34-1A4BF7AFE9DD}"/>
              </a:ext>
            </a:extLst>
          </p:cNvPr>
          <p:cNvSpPr txBox="1"/>
          <p:nvPr/>
        </p:nvSpPr>
        <p:spPr>
          <a:xfrm>
            <a:off x="8337699" y="1426709"/>
            <a:ext cx="2204578" cy="34650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Hospital To Home to </a:t>
            </a:r>
            <a:endParaRPr sz="1400" b="0" i="0" u="none" strike="noStrike" cap="none" dirty="0">
              <a:solidFill>
                <a:schemeClr val="accent2">
                  <a:lumMod val="50000"/>
                </a:schemeClr>
              </a:solidFill>
              <a:latin typeface="Arial"/>
              <a:ea typeface="Arial"/>
              <a:cs typeface="Arial"/>
              <a:sym typeface="Arial"/>
            </a:endParaRPr>
          </a:p>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Hospital initiative</a:t>
            </a:r>
            <a:endParaRPr sz="1400" b="0" i="0" u="none" strike="noStrike" cap="none" dirty="0">
              <a:solidFill>
                <a:schemeClr val="accent2">
                  <a:lumMod val="50000"/>
                </a:schemeClr>
              </a:solidFill>
              <a:latin typeface="Arial"/>
              <a:ea typeface="Arial"/>
              <a:cs typeface="Arial"/>
              <a:sym typeface="Arial"/>
            </a:endParaRPr>
          </a:p>
        </p:txBody>
      </p:sp>
      <p:sp>
        <p:nvSpPr>
          <p:cNvPr id="83" name="Google Shape;767;p24">
            <a:extLst>
              <a:ext uri="{FF2B5EF4-FFF2-40B4-BE49-F238E27FC236}">
                <a16:creationId xmlns:a16="http://schemas.microsoft.com/office/drawing/2014/main" id="{47832663-2C5D-304A-AB61-91F29D05DB22}"/>
              </a:ext>
            </a:extLst>
          </p:cNvPr>
          <p:cNvSpPr txBox="1"/>
          <p:nvPr/>
        </p:nvSpPr>
        <p:spPr>
          <a:xfrm>
            <a:off x="9852277" y="927787"/>
            <a:ext cx="1380000" cy="192300"/>
          </a:xfrm>
          <a:prstGeom prst="rect">
            <a:avLst/>
          </a:prstGeom>
          <a:noFill/>
          <a:ln>
            <a:noFill/>
          </a:ln>
        </p:spPr>
        <p:txBody>
          <a:bodyPr spcFirstLastPara="1" wrap="square" lIns="19050" tIns="19050" rIns="19050" bIns="1905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sz="1000" b="1" i="0" u="none" strike="noStrike" cap="none" dirty="0">
                <a:solidFill>
                  <a:schemeClr val="accent2">
                    <a:lumMod val="50000"/>
                  </a:schemeClr>
                </a:solidFill>
                <a:latin typeface="Arial"/>
                <a:ea typeface="Arial"/>
                <a:cs typeface="Arial"/>
                <a:sym typeface="Arial"/>
              </a:rPr>
              <a:t>Virtual Care takes off</a:t>
            </a:r>
            <a:endParaRPr sz="1400" b="0" i="0" u="none" strike="noStrike" cap="none" dirty="0">
              <a:solidFill>
                <a:schemeClr val="accent2">
                  <a:lumMod val="50000"/>
                </a:schemeClr>
              </a:solidFill>
              <a:latin typeface="Arial"/>
              <a:ea typeface="Arial"/>
              <a:cs typeface="Arial"/>
              <a:sym typeface="Arial"/>
            </a:endParaRPr>
          </a:p>
        </p:txBody>
      </p:sp>
      <p:sp>
        <p:nvSpPr>
          <p:cNvPr id="34" name="TextBox 33">
            <a:extLst>
              <a:ext uri="{FF2B5EF4-FFF2-40B4-BE49-F238E27FC236}">
                <a16:creationId xmlns:a16="http://schemas.microsoft.com/office/drawing/2014/main" id="{DBBF4C45-3161-C041-BC39-6C14AC9B1D17}"/>
              </a:ext>
            </a:extLst>
          </p:cNvPr>
          <p:cNvSpPr txBox="1"/>
          <p:nvPr/>
        </p:nvSpPr>
        <p:spPr>
          <a:xfrm>
            <a:off x="2036887" y="4878729"/>
            <a:ext cx="2527363" cy="769441"/>
          </a:xfrm>
          <a:prstGeom prst="rect">
            <a:avLst/>
          </a:prstGeom>
          <a:noFill/>
        </p:spPr>
        <p:txBody>
          <a:bodyPr wrap="square" rtlCol="0">
            <a:spAutoFit/>
          </a:bodyPr>
          <a:lstStyle/>
          <a:p>
            <a:r>
              <a:rPr lang="en-US" sz="4400" b="1" dirty="0">
                <a:solidFill>
                  <a:schemeClr val="accent1">
                    <a:lumMod val="75000"/>
                  </a:schemeClr>
                </a:solidFill>
                <a:latin typeface="Calibri" panose="020F0502020204030204" pitchFamily="34" charset="0"/>
                <a:cs typeface="Calibri" panose="020F0502020204030204" pitchFamily="34" charset="0"/>
              </a:rPr>
              <a:t>‘02-08</a:t>
            </a:r>
          </a:p>
        </p:txBody>
      </p:sp>
      <p:sp>
        <p:nvSpPr>
          <p:cNvPr id="35" name="TextBox 34">
            <a:extLst>
              <a:ext uri="{FF2B5EF4-FFF2-40B4-BE49-F238E27FC236}">
                <a16:creationId xmlns:a16="http://schemas.microsoft.com/office/drawing/2014/main" id="{31692625-802D-0C4B-896C-42D17E3A6756}"/>
              </a:ext>
            </a:extLst>
          </p:cNvPr>
          <p:cNvSpPr txBox="1"/>
          <p:nvPr/>
        </p:nvSpPr>
        <p:spPr>
          <a:xfrm>
            <a:off x="2952601" y="4254264"/>
            <a:ext cx="2527363" cy="769441"/>
          </a:xfrm>
          <a:prstGeom prst="rect">
            <a:avLst/>
          </a:prstGeom>
          <a:noFill/>
        </p:spPr>
        <p:txBody>
          <a:bodyPr wrap="square" rtlCol="0">
            <a:spAutoFit/>
          </a:bodyPr>
          <a:lstStyle/>
          <a:p>
            <a:r>
              <a:rPr lang="en-US" sz="4400" b="1" dirty="0">
                <a:solidFill>
                  <a:schemeClr val="accent1">
                    <a:lumMod val="75000"/>
                  </a:schemeClr>
                </a:solidFill>
                <a:latin typeface="Calibri" panose="020F0502020204030204" pitchFamily="34" charset="0"/>
                <a:cs typeface="Calibri" panose="020F0502020204030204" pitchFamily="34" charset="0"/>
              </a:rPr>
              <a:t>‘10-11</a:t>
            </a:r>
          </a:p>
        </p:txBody>
      </p:sp>
      <p:sp>
        <p:nvSpPr>
          <p:cNvPr id="36" name="TextBox 35">
            <a:extLst>
              <a:ext uri="{FF2B5EF4-FFF2-40B4-BE49-F238E27FC236}">
                <a16:creationId xmlns:a16="http://schemas.microsoft.com/office/drawing/2014/main" id="{41EBD99E-F5D0-5A40-BF18-3AB191183471}"/>
              </a:ext>
            </a:extLst>
          </p:cNvPr>
          <p:cNvSpPr txBox="1"/>
          <p:nvPr/>
        </p:nvSpPr>
        <p:spPr>
          <a:xfrm>
            <a:off x="3799702" y="3673265"/>
            <a:ext cx="2527363" cy="769441"/>
          </a:xfrm>
          <a:prstGeom prst="rect">
            <a:avLst/>
          </a:prstGeom>
          <a:noFill/>
        </p:spPr>
        <p:txBody>
          <a:bodyPr wrap="square" rtlCol="0">
            <a:spAutoFit/>
          </a:bodyPr>
          <a:lstStyle/>
          <a:p>
            <a:r>
              <a:rPr lang="en-US" sz="4400" b="1" dirty="0">
                <a:solidFill>
                  <a:schemeClr val="accent1">
                    <a:lumMod val="75000"/>
                  </a:schemeClr>
                </a:solidFill>
                <a:latin typeface="Calibri" panose="020F0502020204030204" pitchFamily="34" charset="0"/>
                <a:cs typeface="Calibri" panose="020F0502020204030204" pitchFamily="34" charset="0"/>
              </a:rPr>
              <a:t>‘13-15</a:t>
            </a:r>
          </a:p>
        </p:txBody>
      </p:sp>
      <p:sp>
        <p:nvSpPr>
          <p:cNvPr id="37" name="TextBox 36">
            <a:extLst>
              <a:ext uri="{FF2B5EF4-FFF2-40B4-BE49-F238E27FC236}">
                <a16:creationId xmlns:a16="http://schemas.microsoft.com/office/drawing/2014/main" id="{FFE89A52-0453-C24E-8963-CEEB53E26D3D}"/>
              </a:ext>
            </a:extLst>
          </p:cNvPr>
          <p:cNvSpPr txBox="1"/>
          <p:nvPr/>
        </p:nvSpPr>
        <p:spPr>
          <a:xfrm>
            <a:off x="4474024" y="3130528"/>
            <a:ext cx="998368" cy="769441"/>
          </a:xfrm>
          <a:prstGeom prst="rect">
            <a:avLst/>
          </a:prstGeom>
          <a:noFill/>
        </p:spPr>
        <p:txBody>
          <a:bodyPr wrap="square" rtlCol="0">
            <a:spAutoFit/>
          </a:bodyPr>
          <a:lstStyle/>
          <a:p>
            <a:r>
              <a:rPr lang="en-US" sz="4400" b="1" dirty="0">
                <a:solidFill>
                  <a:schemeClr val="accent1">
                    <a:lumMod val="75000"/>
                  </a:schemeClr>
                </a:solidFill>
                <a:latin typeface="Calibri" panose="020F0502020204030204" pitchFamily="34" charset="0"/>
                <a:cs typeface="Calibri" panose="020F0502020204030204" pitchFamily="34" charset="0"/>
              </a:rPr>
              <a:t>‘17</a:t>
            </a:r>
          </a:p>
        </p:txBody>
      </p:sp>
      <p:sp>
        <p:nvSpPr>
          <p:cNvPr id="38" name="TextBox 37">
            <a:extLst>
              <a:ext uri="{FF2B5EF4-FFF2-40B4-BE49-F238E27FC236}">
                <a16:creationId xmlns:a16="http://schemas.microsoft.com/office/drawing/2014/main" id="{1D2AD201-69AA-DE4E-9FF1-F27A18E801D8}"/>
              </a:ext>
            </a:extLst>
          </p:cNvPr>
          <p:cNvSpPr txBox="1"/>
          <p:nvPr/>
        </p:nvSpPr>
        <p:spPr>
          <a:xfrm>
            <a:off x="6301958" y="1826821"/>
            <a:ext cx="998368" cy="769441"/>
          </a:xfrm>
          <a:prstGeom prst="rect">
            <a:avLst/>
          </a:prstGeom>
          <a:noFill/>
        </p:spPr>
        <p:txBody>
          <a:bodyPr wrap="square" rtlCol="0">
            <a:spAutoFit/>
          </a:bodyPr>
          <a:lstStyle/>
          <a:p>
            <a:r>
              <a:rPr lang="en-US" sz="4400" b="1" dirty="0">
                <a:solidFill>
                  <a:schemeClr val="accent1">
                    <a:lumMod val="75000"/>
                  </a:schemeClr>
                </a:solidFill>
                <a:latin typeface="Calibri" panose="020F0502020204030204" pitchFamily="34" charset="0"/>
                <a:cs typeface="Calibri" panose="020F0502020204030204" pitchFamily="34" charset="0"/>
              </a:rPr>
              <a:t>‘18</a:t>
            </a:r>
          </a:p>
        </p:txBody>
      </p:sp>
      <p:sp>
        <p:nvSpPr>
          <p:cNvPr id="39" name="TextBox 38">
            <a:extLst>
              <a:ext uri="{FF2B5EF4-FFF2-40B4-BE49-F238E27FC236}">
                <a16:creationId xmlns:a16="http://schemas.microsoft.com/office/drawing/2014/main" id="{D0D1A2CB-7AD7-4C4C-9F31-55E396DD36E3}"/>
              </a:ext>
            </a:extLst>
          </p:cNvPr>
          <p:cNvSpPr txBox="1"/>
          <p:nvPr/>
        </p:nvSpPr>
        <p:spPr>
          <a:xfrm>
            <a:off x="7437937" y="1176619"/>
            <a:ext cx="998368" cy="769441"/>
          </a:xfrm>
          <a:prstGeom prst="rect">
            <a:avLst/>
          </a:prstGeom>
          <a:noFill/>
        </p:spPr>
        <p:txBody>
          <a:bodyPr wrap="square" rtlCol="0">
            <a:spAutoFit/>
          </a:bodyPr>
          <a:lstStyle/>
          <a:p>
            <a:r>
              <a:rPr lang="en-US" sz="4400" b="1" dirty="0">
                <a:solidFill>
                  <a:schemeClr val="accent1">
                    <a:lumMod val="75000"/>
                  </a:schemeClr>
                </a:solidFill>
                <a:latin typeface="Calibri" panose="020F0502020204030204" pitchFamily="34" charset="0"/>
                <a:cs typeface="Calibri" panose="020F0502020204030204" pitchFamily="34" charset="0"/>
              </a:rPr>
              <a:t>‘19</a:t>
            </a:r>
          </a:p>
        </p:txBody>
      </p:sp>
      <p:sp>
        <p:nvSpPr>
          <p:cNvPr id="40" name="TextBox 39">
            <a:extLst>
              <a:ext uri="{FF2B5EF4-FFF2-40B4-BE49-F238E27FC236}">
                <a16:creationId xmlns:a16="http://schemas.microsoft.com/office/drawing/2014/main" id="{BCF9365F-9000-C049-8583-FC7AB9585104}"/>
              </a:ext>
            </a:extLst>
          </p:cNvPr>
          <p:cNvSpPr txBox="1"/>
          <p:nvPr/>
        </p:nvSpPr>
        <p:spPr>
          <a:xfrm>
            <a:off x="8492933" y="568547"/>
            <a:ext cx="1484964" cy="769441"/>
          </a:xfrm>
          <a:prstGeom prst="rect">
            <a:avLst/>
          </a:prstGeom>
          <a:noFill/>
        </p:spPr>
        <p:txBody>
          <a:bodyPr wrap="square" rtlCol="0">
            <a:spAutoFit/>
          </a:bodyPr>
          <a:lstStyle/>
          <a:p>
            <a:r>
              <a:rPr lang="en-US" sz="4400" b="1" dirty="0">
                <a:solidFill>
                  <a:schemeClr val="accent1">
                    <a:lumMod val="75000"/>
                  </a:schemeClr>
                </a:solidFill>
                <a:latin typeface="Calibri" panose="020F0502020204030204" pitchFamily="34" charset="0"/>
                <a:cs typeface="Calibri" panose="020F0502020204030204" pitchFamily="34" charset="0"/>
              </a:rPr>
              <a:t>2020</a:t>
            </a:r>
          </a:p>
        </p:txBody>
      </p:sp>
      <p:sp>
        <p:nvSpPr>
          <p:cNvPr id="41" name="TextBox 40">
            <a:extLst>
              <a:ext uri="{FF2B5EF4-FFF2-40B4-BE49-F238E27FC236}">
                <a16:creationId xmlns:a16="http://schemas.microsoft.com/office/drawing/2014/main" id="{0DAB0290-879D-C54B-8767-47303B05BC48}"/>
              </a:ext>
            </a:extLst>
          </p:cNvPr>
          <p:cNvSpPr txBox="1"/>
          <p:nvPr/>
        </p:nvSpPr>
        <p:spPr>
          <a:xfrm>
            <a:off x="5390859" y="2486043"/>
            <a:ext cx="998368" cy="769441"/>
          </a:xfrm>
          <a:prstGeom prst="rect">
            <a:avLst/>
          </a:prstGeom>
          <a:noFill/>
        </p:spPr>
        <p:txBody>
          <a:bodyPr wrap="square" rtlCol="0">
            <a:spAutoFit/>
          </a:bodyPr>
          <a:lstStyle/>
          <a:p>
            <a:r>
              <a:rPr lang="en-US" sz="4400" b="1" dirty="0">
                <a:solidFill>
                  <a:schemeClr val="accent1">
                    <a:lumMod val="75000"/>
                  </a:schemeClr>
                </a:solidFill>
                <a:latin typeface="Calibri" panose="020F0502020204030204" pitchFamily="34" charset="0"/>
                <a:cs typeface="Calibri" panose="020F0502020204030204" pitchFamily="34" charset="0"/>
              </a:rPr>
              <a:t>‘17</a:t>
            </a:r>
          </a:p>
        </p:txBody>
      </p:sp>
    </p:spTree>
    <p:extLst>
      <p:ext uri="{BB962C8B-B14F-4D97-AF65-F5344CB8AC3E}">
        <p14:creationId xmlns:p14="http://schemas.microsoft.com/office/powerpoint/2010/main" val="1149944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3"/>
        <p:cNvGrpSpPr/>
        <p:nvPr/>
      </p:nvGrpSpPr>
      <p:grpSpPr>
        <a:xfrm>
          <a:off x="0" y="0"/>
          <a:ext cx="0" cy="0"/>
          <a:chOff x="0" y="0"/>
          <a:chExt cx="0" cy="0"/>
        </a:xfrm>
      </p:grpSpPr>
      <p:sp>
        <p:nvSpPr>
          <p:cNvPr id="4" name="Title 3">
            <a:extLst>
              <a:ext uri="{FF2B5EF4-FFF2-40B4-BE49-F238E27FC236}">
                <a16:creationId xmlns:a16="http://schemas.microsoft.com/office/drawing/2014/main" id="{DF2B33A0-8E11-3648-9153-4E4E9E9D24F6}"/>
              </a:ext>
            </a:extLst>
          </p:cNvPr>
          <p:cNvSpPr>
            <a:spLocks noGrp="1"/>
          </p:cNvSpPr>
          <p:nvPr>
            <p:ph type="title"/>
          </p:nvPr>
        </p:nvSpPr>
        <p:spPr>
          <a:xfrm>
            <a:off x="831850" y="1107440"/>
            <a:ext cx="10515600" cy="4003040"/>
          </a:xfrm>
        </p:spPr>
        <p:txBody>
          <a:bodyPr anchor="t">
            <a:noAutofit/>
          </a:bodyPr>
          <a:lstStyle/>
          <a:p>
            <a:pPr>
              <a:lnSpc>
                <a:spcPct val="100000"/>
              </a:lnSpc>
            </a:pPr>
            <a:r>
              <a:rPr lang="en-CA" sz="4000" b="1" dirty="0">
                <a:solidFill>
                  <a:schemeClr val="accent2">
                    <a:lumMod val="75000"/>
                  </a:schemeClr>
                </a:solidFill>
              </a:rPr>
              <a:t>The Patient’s Medical Home will be the point of access to the health and social care systems for Albertans – a dedicated team of health professionals support them in accessing and navigating care to meet their health needs. </a:t>
            </a:r>
            <a:br>
              <a:rPr lang="en-CA" sz="4000" dirty="0">
                <a:solidFill>
                  <a:schemeClr val="accent2">
                    <a:lumMod val="75000"/>
                  </a:schemeClr>
                </a:solidFill>
                <a:effectLst/>
              </a:rPr>
            </a:br>
            <a:endParaRPr lang="en-US" sz="4000" dirty="0">
              <a:solidFill>
                <a:schemeClr val="accent2">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3" name="Google Shape;963;p50"/>
          <p:cNvSpPr txBox="1">
            <a:spLocks noGrp="1"/>
          </p:cNvSpPr>
          <p:nvPr>
            <p:ph type="title"/>
          </p:nvPr>
        </p:nvSpPr>
        <p:spPr>
          <a:xfrm>
            <a:off x="839787" y="457200"/>
            <a:ext cx="8525885" cy="1600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3400"/>
              <a:buNone/>
            </a:pPr>
            <a:r>
              <a:rPr lang="en-US" sz="4400" b="1" dirty="0">
                <a:solidFill>
                  <a:schemeClr val="accent2"/>
                </a:solidFill>
                <a:ea typeface="Bookman Old Style"/>
                <a:cs typeface="Bookman Old Style"/>
                <a:sym typeface="Bookman Old Style"/>
              </a:rPr>
              <a:t>Patient-Preferred Pathways to Care</a:t>
            </a:r>
            <a:endParaRPr sz="4400" b="1" dirty="0">
              <a:solidFill>
                <a:schemeClr val="accent2"/>
              </a:solidFill>
              <a:ea typeface="Bookman Old Style"/>
              <a:cs typeface="Bookman Old Style"/>
              <a:sym typeface="Bookman Old Style"/>
            </a:endParaRPr>
          </a:p>
        </p:txBody>
      </p:sp>
      <p:sp>
        <p:nvSpPr>
          <p:cNvPr id="2" name="Content Placeholder 1">
            <a:extLst>
              <a:ext uri="{FF2B5EF4-FFF2-40B4-BE49-F238E27FC236}">
                <a16:creationId xmlns:a16="http://schemas.microsoft.com/office/drawing/2014/main" id="{3B611C8E-87F6-2145-9840-20F56D794B6D}"/>
              </a:ext>
            </a:extLst>
          </p:cNvPr>
          <p:cNvSpPr>
            <a:spLocks noGrp="1"/>
          </p:cNvSpPr>
          <p:nvPr>
            <p:ph idx="1"/>
          </p:nvPr>
        </p:nvSpPr>
        <p:spPr>
          <a:xfrm>
            <a:off x="5153024" y="1527175"/>
            <a:ext cx="5955243" cy="4873625"/>
          </a:xfrm>
        </p:spPr>
        <p:txBody>
          <a:bodyPr>
            <a:normAutofit fontScale="47500" lnSpcReduction="20000"/>
          </a:bodyPr>
          <a:lstStyle/>
          <a:p>
            <a:pPr marL="0" lvl="0" indent="0">
              <a:lnSpc>
                <a:spcPct val="100000"/>
              </a:lnSpc>
              <a:spcBef>
                <a:spcPts val="0"/>
              </a:spcBef>
              <a:buSzPts val="1100"/>
              <a:buNone/>
            </a:pPr>
            <a:r>
              <a:rPr lang="en-CA" b="1" dirty="0"/>
              <a:t>Social circumstances</a:t>
            </a:r>
          </a:p>
          <a:p>
            <a:pPr>
              <a:lnSpc>
                <a:spcPct val="100000"/>
              </a:lnSpc>
              <a:spcBef>
                <a:spcPts val="0"/>
              </a:spcBef>
              <a:buSzPts val="1100"/>
            </a:pPr>
            <a:r>
              <a:rPr lang="en-CA" dirty="0"/>
              <a:t>Based on social and economic circumstances, population and risk group, risk factors, etc. </a:t>
            </a:r>
          </a:p>
          <a:p>
            <a:pPr marL="0" lvl="0" indent="0">
              <a:lnSpc>
                <a:spcPct val="100000"/>
              </a:lnSpc>
              <a:spcBef>
                <a:spcPts val="0"/>
              </a:spcBef>
              <a:buSzPts val="1100"/>
              <a:buNone/>
            </a:pPr>
            <a:endParaRPr lang="en-CA" dirty="0"/>
          </a:p>
          <a:p>
            <a:pPr marL="0" lvl="0" indent="0">
              <a:lnSpc>
                <a:spcPct val="100000"/>
              </a:lnSpc>
              <a:spcBef>
                <a:spcPts val="0"/>
              </a:spcBef>
              <a:buSzPts val="1100"/>
              <a:buNone/>
            </a:pPr>
            <a:r>
              <a:rPr lang="en-CA" b="1" dirty="0"/>
              <a:t>Delivery mode preferences</a:t>
            </a:r>
          </a:p>
          <a:p>
            <a:pPr>
              <a:lnSpc>
                <a:spcPct val="100000"/>
              </a:lnSpc>
              <a:spcBef>
                <a:spcPts val="0"/>
              </a:spcBef>
              <a:buSzPts val="1100"/>
            </a:pPr>
            <a:r>
              <a:rPr lang="en-CA" dirty="0"/>
              <a:t>Single point of contact to access providers</a:t>
            </a:r>
          </a:p>
          <a:p>
            <a:pPr>
              <a:lnSpc>
                <a:spcPct val="100000"/>
              </a:lnSpc>
              <a:spcBef>
                <a:spcPts val="0"/>
              </a:spcBef>
              <a:buSzPts val="1100"/>
            </a:pPr>
            <a:r>
              <a:rPr lang="en-CA" dirty="0"/>
              <a:t>Desirable service locations, environment and design</a:t>
            </a:r>
          </a:p>
          <a:p>
            <a:pPr>
              <a:lnSpc>
                <a:spcPct val="100000"/>
              </a:lnSpc>
              <a:spcBef>
                <a:spcPts val="0"/>
              </a:spcBef>
              <a:buSzPts val="1100"/>
            </a:pPr>
            <a:r>
              <a:rPr lang="en-CA" dirty="0"/>
              <a:t>Same day access and at a time that suits the </a:t>
            </a:r>
            <a:r>
              <a:rPr lang="en-CA" dirty="0" err="1"/>
              <a:t>paties</a:t>
            </a:r>
            <a:endParaRPr lang="en-CA" dirty="0"/>
          </a:p>
          <a:p>
            <a:pPr>
              <a:lnSpc>
                <a:spcPct val="100000"/>
              </a:lnSpc>
              <a:spcBef>
                <a:spcPts val="0"/>
              </a:spcBef>
              <a:buSzPts val="1100"/>
            </a:pPr>
            <a:r>
              <a:rPr lang="en-CA" dirty="0"/>
              <a:t>Multi-model: in-person, telephone, video, group, portals</a:t>
            </a:r>
          </a:p>
          <a:p>
            <a:pPr marL="0" lvl="0" indent="0">
              <a:lnSpc>
                <a:spcPct val="100000"/>
              </a:lnSpc>
              <a:spcBef>
                <a:spcPts val="0"/>
              </a:spcBef>
              <a:buSzPts val="1100"/>
              <a:buNone/>
            </a:pPr>
            <a:endParaRPr lang="en-CA" dirty="0"/>
          </a:p>
          <a:p>
            <a:pPr marL="0" lvl="0" indent="0">
              <a:lnSpc>
                <a:spcPct val="100000"/>
              </a:lnSpc>
              <a:spcBef>
                <a:spcPts val="0"/>
              </a:spcBef>
              <a:buSzPts val="1100"/>
              <a:buNone/>
            </a:pPr>
            <a:r>
              <a:rPr lang="en-CA" b="1" dirty="0"/>
              <a:t>Personal preferences</a:t>
            </a:r>
          </a:p>
          <a:p>
            <a:pPr>
              <a:lnSpc>
                <a:spcPct val="100000"/>
              </a:lnSpc>
              <a:spcBef>
                <a:spcPts val="0"/>
              </a:spcBef>
              <a:buSzPts val="1100"/>
            </a:pPr>
            <a:r>
              <a:rPr lang="en-CA" dirty="0"/>
              <a:t>Tailored to a diversity of culture, values, beliefs and perspectives</a:t>
            </a:r>
          </a:p>
          <a:p>
            <a:pPr marL="0" lvl="0" indent="0">
              <a:lnSpc>
                <a:spcPct val="100000"/>
              </a:lnSpc>
              <a:spcBef>
                <a:spcPts val="0"/>
              </a:spcBef>
              <a:buSzPts val="1100"/>
              <a:buNone/>
            </a:pPr>
            <a:endParaRPr lang="en-CA" dirty="0"/>
          </a:p>
          <a:p>
            <a:pPr marL="0" lvl="0" indent="0">
              <a:lnSpc>
                <a:spcPct val="100000"/>
              </a:lnSpc>
              <a:spcBef>
                <a:spcPts val="0"/>
              </a:spcBef>
              <a:buSzPts val="1100"/>
              <a:buNone/>
            </a:pPr>
            <a:r>
              <a:rPr lang="en-CA" b="1" dirty="0"/>
              <a:t>A tailored team</a:t>
            </a:r>
          </a:p>
          <a:p>
            <a:pPr>
              <a:lnSpc>
                <a:spcPct val="100000"/>
              </a:lnSpc>
              <a:spcBef>
                <a:spcPts val="0"/>
              </a:spcBef>
              <a:buSzPts val="1100"/>
            </a:pPr>
            <a:r>
              <a:rPr lang="en-CA" dirty="0"/>
              <a:t>Access to a core and broader medical home team, as well as neighbourhood team</a:t>
            </a:r>
          </a:p>
          <a:p>
            <a:pPr>
              <a:lnSpc>
                <a:spcPct val="100000"/>
              </a:lnSpc>
              <a:spcBef>
                <a:spcPts val="0"/>
              </a:spcBef>
              <a:buSzPts val="1100"/>
            </a:pPr>
            <a:r>
              <a:rPr lang="en-CA" dirty="0"/>
              <a:t>Access to preferred providers</a:t>
            </a:r>
          </a:p>
          <a:p>
            <a:pPr>
              <a:lnSpc>
                <a:spcPct val="100000"/>
              </a:lnSpc>
              <a:spcBef>
                <a:spcPts val="0"/>
              </a:spcBef>
              <a:buSzPts val="1100"/>
            </a:pPr>
            <a:r>
              <a:rPr lang="en-CA" dirty="0"/>
              <a:t>Navigation and seamless care coordination supported by optimized technology</a:t>
            </a:r>
          </a:p>
          <a:p>
            <a:pPr>
              <a:lnSpc>
                <a:spcPct val="100000"/>
              </a:lnSpc>
              <a:spcBef>
                <a:spcPts val="0"/>
              </a:spcBef>
              <a:buSzPts val="1100"/>
            </a:pPr>
            <a:r>
              <a:rPr lang="en-CA" dirty="0"/>
              <a:t>Family and caregiver roles play a major part</a:t>
            </a:r>
          </a:p>
          <a:p>
            <a:pPr marL="0" lvl="0" indent="0">
              <a:lnSpc>
                <a:spcPct val="100000"/>
              </a:lnSpc>
              <a:spcBef>
                <a:spcPts val="0"/>
              </a:spcBef>
              <a:buSzPts val="1100"/>
              <a:buNone/>
            </a:pPr>
            <a:endParaRPr lang="en-CA" dirty="0"/>
          </a:p>
          <a:p>
            <a:pPr marL="0" lvl="0" indent="0">
              <a:lnSpc>
                <a:spcPct val="100000"/>
              </a:lnSpc>
              <a:spcBef>
                <a:spcPts val="0"/>
              </a:spcBef>
              <a:buSzPts val="1100"/>
              <a:buNone/>
            </a:pPr>
            <a:r>
              <a:rPr lang="en-CA" b="1" dirty="0"/>
              <a:t>Care needs and preferences</a:t>
            </a:r>
          </a:p>
          <a:p>
            <a:pPr>
              <a:lnSpc>
                <a:spcPct val="100000"/>
              </a:lnSpc>
              <a:spcBef>
                <a:spcPts val="0"/>
              </a:spcBef>
              <a:buSzPts val="1100"/>
            </a:pPr>
            <a:r>
              <a:rPr lang="en-CA" dirty="0"/>
              <a:t>Evidence based</a:t>
            </a:r>
          </a:p>
          <a:p>
            <a:pPr>
              <a:lnSpc>
                <a:spcPct val="100000"/>
              </a:lnSpc>
              <a:spcBef>
                <a:spcPts val="0"/>
              </a:spcBef>
              <a:buSzPts val="1100"/>
            </a:pPr>
            <a:r>
              <a:rPr lang="en-CA" dirty="0"/>
              <a:t>Type and extent of intervention</a:t>
            </a:r>
          </a:p>
          <a:p>
            <a:pPr>
              <a:lnSpc>
                <a:spcPct val="100000"/>
              </a:lnSpc>
              <a:spcBef>
                <a:spcPts val="0"/>
              </a:spcBef>
              <a:buSzPts val="1100"/>
            </a:pPr>
            <a:r>
              <a:rPr lang="en-CA" dirty="0"/>
              <a:t>Level of engagement in care decisions</a:t>
            </a:r>
          </a:p>
        </p:txBody>
      </p:sp>
      <p:sp>
        <p:nvSpPr>
          <p:cNvPr id="964" name="Google Shape;964;p50"/>
          <p:cNvSpPr txBox="1">
            <a:spLocks noGrp="1"/>
          </p:cNvSpPr>
          <p:nvPr>
            <p:ph type="body" sz="half" idx="2"/>
          </p:nvPr>
        </p:nvSpPr>
        <p:spPr>
          <a:xfrm>
            <a:off x="839788" y="1523206"/>
            <a:ext cx="3932237" cy="38115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8"/>
              <a:buNone/>
            </a:pPr>
            <a:r>
              <a:rPr lang="en-US" sz="2200" dirty="0">
                <a:solidFill>
                  <a:srgbClr val="3DA38E">
                    <a:lumMod val="50000"/>
                  </a:srgbClr>
                </a:solidFill>
              </a:rPr>
              <a:t>Patient’s Medical Homes </a:t>
            </a:r>
            <a:br>
              <a:rPr lang="en-US" sz="2200" dirty="0">
                <a:solidFill>
                  <a:srgbClr val="3DA38E">
                    <a:lumMod val="50000"/>
                  </a:srgbClr>
                </a:solidFill>
              </a:rPr>
            </a:br>
            <a:r>
              <a:rPr lang="en-US" sz="2200" dirty="0">
                <a:solidFill>
                  <a:srgbClr val="3DA38E">
                    <a:lumMod val="50000"/>
                  </a:srgbClr>
                </a:solidFill>
              </a:rPr>
              <a:t>and integrated health </a:t>
            </a:r>
            <a:r>
              <a:rPr lang="en-US" sz="2200" dirty="0" err="1">
                <a:solidFill>
                  <a:srgbClr val="3DA38E">
                    <a:lumMod val="50000"/>
                  </a:srgbClr>
                </a:solidFill>
              </a:rPr>
              <a:t>neighbourhoods</a:t>
            </a:r>
            <a:r>
              <a:rPr lang="en-US" sz="2200" dirty="0">
                <a:solidFill>
                  <a:srgbClr val="3DA38E">
                    <a:lumMod val="50000"/>
                  </a:srgbClr>
                </a:solidFill>
              </a:rPr>
              <a:t> of the future will put patient needs and preferences at the forefront…</a:t>
            </a:r>
            <a:endParaRPr sz="2200" dirty="0">
              <a:solidFill>
                <a:srgbClr val="3DA38E">
                  <a:lumMod val="50000"/>
                </a:srgb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CC27A0-79D5-8641-9BA3-F20C504F1BE8}"/>
              </a:ext>
            </a:extLst>
          </p:cNvPr>
          <p:cNvSpPr txBox="1"/>
          <p:nvPr/>
        </p:nvSpPr>
        <p:spPr>
          <a:xfrm>
            <a:off x="7938654" y="2136339"/>
            <a:ext cx="3740728" cy="4247317"/>
          </a:xfrm>
          <a:prstGeom prst="rect">
            <a:avLst/>
          </a:prstGeom>
          <a:noFill/>
        </p:spPr>
        <p:txBody>
          <a:bodyPr wrap="square">
            <a:spAutoFit/>
          </a:bodyPr>
          <a:lstStyle/>
          <a:p>
            <a:r>
              <a:rPr lang="en-US" dirty="0"/>
              <a:t>Kris visits her medical home with Jay for a well-baby visit with Jean, a nurse in her core team. </a:t>
            </a:r>
          </a:p>
          <a:p>
            <a:endParaRPr lang="en-US" dirty="0"/>
          </a:p>
          <a:p>
            <a:r>
              <a:rPr lang="en-US" dirty="0"/>
              <a:t>Jean examines Jay and also checks in on how Kris is doing. Kris is finding it more stressful than with her first two children and shows signs of postpartum depression. The family physician joins briefly to check on the baby, discuss Kris’ concerns and refer her to the mental health team member. Jean checks in with Kris by phone over the coming weeks.</a:t>
            </a:r>
          </a:p>
          <a:p>
            <a:endParaRPr lang="en-US" dirty="0"/>
          </a:p>
        </p:txBody>
      </p:sp>
      <p:pic>
        <p:nvPicPr>
          <p:cNvPr id="4" name="Picture 3" descr="A person holding a baby&#10;&#10;Description automatically generated with medium confidence">
            <a:extLst>
              <a:ext uri="{FF2B5EF4-FFF2-40B4-BE49-F238E27FC236}">
                <a16:creationId xmlns:a16="http://schemas.microsoft.com/office/drawing/2014/main" id="{CA5F21E9-DE5A-634D-BB5C-A3B79BC728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7453744" cy="6858000"/>
          </a:xfrm>
          <a:prstGeom prst="rect">
            <a:avLst/>
          </a:prstGeom>
        </p:spPr>
      </p:pic>
      <p:sp>
        <p:nvSpPr>
          <p:cNvPr id="2" name="Title 1">
            <a:extLst>
              <a:ext uri="{FF2B5EF4-FFF2-40B4-BE49-F238E27FC236}">
                <a16:creationId xmlns:a16="http://schemas.microsoft.com/office/drawing/2014/main" id="{9CDCAE83-50FD-AF48-906C-17169217660A}"/>
              </a:ext>
            </a:extLst>
          </p:cNvPr>
          <p:cNvSpPr>
            <a:spLocks noGrp="1"/>
          </p:cNvSpPr>
          <p:nvPr>
            <p:ph type="title"/>
          </p:nvPr>
        </p:nvSpPr>
        <p:spPr>
          <a:xfrm>
            <a:off x="7938654" y="645390"/>
            <a:ext cx="3338946" cy="1490949"/>
          </a:xfrm>
        </p:spPr>
        <p:txBody>
          <a:bodyPr>
            <a:normAutofit/>
          </a:bodyPr>
          <a:lstStyle/>
          <a:p>
            <a:r>
              <a:rPr lang="en-US" sz="1600" b="1" dirty="0">
                <a:solidFill>
                  <a:schemeClr val="accent2">
                    <a:lumMod val="50000"/>
                  </a:schemeClr>
                </a:solidFill>
              </a:rPr>
              <a:t>The Patient’s Medical Home: </a:t>
            </a:r>
            <a:br>
              <a:rPr lang="en-US" sz="1600" b="1" dirty="0">
                <a:solidFill>
                  <a:schemeClr val="accent2">
                    <a:lumMod val="50000"/>
                  </a:schemeClr>
                </a:solidFill>
              </a:rPr>
            </a:br>
            <a:r>
              <a:rPr lang="en-US" sz="1600" b="1" dirty="0">
                <a:solidFill>
                  <a:schemeClr val="accent2">
                    <a:lumMod val="50000"/>
                  </a:schemeClr>
                </a:solidFill>
              </a:rPr>
              <a:t>Situation Sample 1: Preventative Services</a:t>
            </a:r>
          </a:p>
        </p:txBody>
      </p:sp>
    </p:spTree>
    <p:extLst>
      <p:ext uri="{BB962C8B-B14F-4D97-AF65-F5344CB8AC3E}">
        <p14:creationId xmlns:p14="http://schemas.microsoft.com/office/powerpoint/2010/main" val="3368680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CC27A0-79D5-8641-9BA3-F20C504F1BE8}"/>
              </a:ext>
            </a:extLst>
          </p:cNvPr>
          <p:cNvSpPr txBox="1"/>
          <p:nvPr/>
        </p:nvSpPr>
        <p:spPr>
          <a:xfrm>
            <a:off x="7938654" y="2136339"/>
            <a:ext cx="3740728" cy="4524315"/>
          </a:xfrm>
          <a:prstGeom prst="rect">
            <a:avLst/>
          </a:prstGeom>
          <a:noFill/>
        </p:spPr>
        <p:txBody>
          <a:bodyPr wrap="square">
            <a:spAutoFit/>
          </a:bodyPr>
          <a:lstStyle/>
          <a:p>
            <a:r>
              <a:rPr lang="en-US" dirty="0"/>
              <a:t>Sana was diagnosed with Type 2 diabetes after going to the clinic because she was feeling rundown.</a:t>
            </a:r>
          </a:p>
          <a:p>
            <a:endParaRPr lang="en-US" dirty="0"/>
          </a:p>
          <a:p>
            <a:r>
              <a:rPr lang="en-US" dirty="0"/>
              <a:t>Her core medical home team is a nurse practitioner, chronic care nurse and healthy lifestyle coach who work with Sana to develop a care plan around her goals. She attends most appointments virtually and accesses self-guided care, lifestyle coaching sessions, education and tailored research on her condition online. She takes her own vitals and enters them into the patient portal and monitors other test results online.</a:t>
            </a:r>
          </a:p>
        </p:txBody>
      </p:sp>
      <p:pic>
        <p:nvPicPr>
          <p:cNvPr id="4" name="Picture 3">
            <a:extLst>
              <a:ext uri="{FF2B5EF4-FFF2-40B4-BE49-F238E27FC236}">
                <a16:creationId xmlns:a16="http://schemas.microsoft.com/office/drawing/2014/main" id="{CA5F21E9-DE5A-634D-BB5C-A3B79BC7280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7453744" cy="6858000"/>
          </a:xfrm>
          <a:prstGeom prst="rect">
            <a:avLst/>
          </a:prstGeom>
          <a:blipFill>
            <a:blip r:embed="rId4"/>
            <a:stretch>
              <a:fillRect/>
            </a:stretch>
          </a:blipFill>
        </p:spPr>
      </p:pic>
      <p:sp>
        <p:nvSpPr>
          <p:cNvPr id="11" name="Title 1">
            <a:extLst>
              <a:ext uri="{FF2B5EF4-FFF2-40B4-BE49-F238E27FC236}">
                <a16:creationId xmlns:a16="http://schemas.microsoft.com/office/drawing/2014/main" id="{FAB80EBD-9152-9042-AEF8-F1B95EAF6C5D}"/>
              </a:ext>
            </a:extLst>
          </p:cNvPr>
          <p:cNvSpPr>
            <a:spLocks noGrp="1"/>
          </p:cNvSpPr>
          <p:nvPr>
            <p:ph type="title"/>
          </p:nvPr>
        </p:nvSpPr>
        <p:spPr>
          <a:xfrm>
            <a:off x="7938654" y="645390"/>
            <a:ext cx="2593878" cy="1490949"/>
          </a:xfrm>
        </p:spPr>
        <p:txBody>
          <a:bodyPr>
            <a:normAutofit/>
          </a:bodyPr>
          <a:lstStyle/>
          <a:p>
            <a:r>
              <a:rPr lang="en-US" sz="1600" b="1" dirty="0">
                <a:solidFill>
                  <a:schemeClr val="accent2">
                    <a:lumMod val="50000"/>
                  </a:schemeClr>
                </a:solidFill>
              </a:rPr>
              <a:t>The Patient’s Medical Home: </a:t>
            </a:r>
            <a:br>
              <a:rPr lang="en-US" sz="1600" b="1" dirty="0">
                <a:solidFill>
                  <a:schemeClr val="accent2">
                    <a:lumMod val="50000"/>
                  </a:schemeClr>
                </a:solidFill>
              </a:rPr>
            </a:br>
            <a:r>
              <a:rPr lang="en-US" sz="1600" b="1" dirty="0">
                <a:solidFill>
                  <a:schemeClr val="accent2">
                    <a:lumMod val="50000"/>
                  </a:schemeClr>
                </a:solidFill>
              </a:rPr>
              <a:t>Situation Sample 2: Chronic Care</a:t>
            </a:r>
          </a:p>
        </p:txBody>
      </p:sp>
    </p:spTree>
    <p:extLst>
      <p:ext uri="{BB962C8B-B14F-4D97-AF65-F5344CB8AC3E}">
        <p14:creationId xmlns:p14="http://schemas.microsoft.com/office/powerpoint/2010/main" val="3361770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CC27A0-79D5-8641-9BA3-F20C504F1BE8}"/>
              </a:ext>
            </a:extLst>
          </p:cNvPr>
          <p:cNvSpPr txBox="1"/>
          <p:nvPr/>
        </p:nvSpPr>
        <p:spPr>
          <a:xfrm>
            <a:off x="4073236" y="2136339"/>
            <a:ext cx="7730838" cy="4247317"/>
          </a:xfrm>
          <a:prstGeom prst="rect">
            <a:avLst/>
          </a:prstGeom>
          <a:noFill/>
        </p:spPr>
        <p:txBody>
          <a:bodyPr wrap="square">
            <a:spAutoFit/>
          </a:bodyPr>
          <a:lstStyle/>
          <a:p>
            <a:r>
              <a:rPr lang="en-US" dirty="0"/>
              <a:t>Dr. Chen is a community-based cardiologist who previously had a solo practice. He is now part of a group of specialists in the integrated health </a:t>
            </a:r>
            <a:r>
              <a:rPr lang="en-US" dirty="0" err="1"/>
              <a:t>neighbourhood</a:t>
            </a:r>
            <a:r>
              <a:rPr lang="en-US" dirty="0"/>
              <a:t> with a contractual agreement with the Patient Care Network. He also has a collaborative care agreement with a Patient’s Medical Home and is on-site part time. </a:t>
            </a:r>
          </a:p>
          <a:p>
            <a:endParaRPr lang="en-US" dirty="0"/>
          </a:p>
          <a:p>
            <a:r>
              <a:rPr lang="en-US" dirty="0"/>
              <a:t>As part of the broader medical home team, Dr. Chen works closely with several team members. He works with them to develop their capacity to manage cardiac patients and has supported the development of the clinical pathways. Dr. Chen joins the core team in a huddle when a patient is newly diagnosed with a heart condition and contributes to the care plan. A family physician or nurse practitioner, chronic care nurse and dietitian make up the core cardiac care team, and consult with Dr. Chen as needed, including via e-consults and messaging within the shared EMR. If the patient’s condition is complex or increases in severity, Dr. Chen takes an increasing role in the ongoing care.</a:t>
            </a:r>
          </a:p>
        </p:txBody>
      </p:sp>
      <p:pic>
        <p:nvPicPr>
          <p:cNvPr id="7" name="Google Shape;924;p45">
            <a:extLst>
              <a:ext uri="{FF2B5EF4-FFF2-40B4-BE49-F238E27FC236}">
                <a16:creationId xmlns:a16="http://schemas.microsoft.com/office/drawing/2014/main" id="{54DC51D8-F773-8F46-B2C7-E18CF321492D}"/>
              </a:ext>
            </a:extLst>
          </p:cNvPr>
          <p:cNvPicPr preferRelativeResize="0">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3969"/>
                    </a14:imgEffect>
                    <a14:imgEffect>
                      <a14:saturation sat="82000"/>
                    </a14:imgEffect>
                    <a14:imgEffect>
                      <a14:brightnessContrast contrast="29000"/>
                    </a14:imgEffect>
                  </a14:imgLayer>
                </a14:imgProps>
              </a:ext>
              <a:ext uri="{28A0092B-C50C-407E-A947-70E740481C1C}">
                <a14:useLocalDpi xmlns:a14="http://schemas.microsoft.com/office/drawing/2010/main"/>
              </a:ext>
            </a:extLst>
          </a:blip>
          <a:srcRect b="-212"/>
          <a:stretch/>
        </p:blipFill>
        <p:spPr>
          <a:xfrm>
            <a:off x="-12192" y="-36576"/>
            <a:ext cx="3254521" cy="6960684"/>
          </a:xfrm>
          <a:prstGeom prst="rect">
            <a:avLst/>
          </a:prstGeom>
          <a:noFill/>
          <a:ln>
            <a:noFill/>
          </a:ln>
        </p:spPr>
      </p:pic>
      <p:sp>
        <p:nvSpPr>
          <p:cNvPr id="5" name="Title 1">
            <a:extLst>
              <a:ext uri="{FF2B5EF4-FFF2-40B4-BE49-F238E27FC236}">
                <a16:creationId xmlns:a16="http://schemas.microsoft.com/office/drawing/2014/main" id="{80BCBFDC-421F-A04F-ADEF-FCB4516C3124}"/>
              </a:ext>
            </a:extLst>
          </p:cNvPr>
          <p:cNvSpPr txBox="1">
            <a:spLocks/>
          </p:cNvSpPr>
          <p:nvPr/>
        </p:nvSpPr>
        <p:spPr>
          <a:xfrm>
            <a:off x="4073236" y="468259"/>
            <a:ext cx="2593878" cy="1490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accent2">
                    <a:lumMod val="50000"/>
                  </a:schemeClr>
                </a:solidFill>
              </a:rPr>
              <a:t>The Patient’s Medical Home: </a:t>
            </a:r>
            <a:br>
              <a:rPr lang="en-US" sz="1600" b="1" dirty="0">
                <a:solidFill>
                  <a:schemeClr val="accent2">
                    <a:lumMod val="50000"/>
                  </a:schemeClr>
                </a:solidFill>
              </a:rPr>
            </a:br>
            <a:r>
              <a:rPr lang="en-US" sz="1600" b="1" dirty="0">
                <a:solidFill>
                  <a:schemeClr val="accent2">
                    <a:lumMod val="50000"/>
                  </a:schemeClr>
                </a:solidFill>
              </a:rPr>
              <a:t>Situation Sample 3: Specialist Integration</a:t>
            </a:r>
          </a:p>
        </p:txBody>
      </p:sp>
    </p:spTree>
    <p:extLst>
      <p:ext uri="{BB962C8B-B14F-4D97-AF65-F5344CB8AC3E}">
        <p14:creationId xmlns:p14="http://schemas.microsoft.com/office/powerpoint/2010/main" val="2202431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AE83-50FD-AF48-906C-17169217660A}"/>
              </a:ext>
            </a:extLst>
          </p:cNvPr>
          <p:cNvSpPr>
            <a:spLocks noGrp="1"/>
          </p:cNvSpPr>
          <p:nvPr>
            <p:ph type="title"/>
          </p:nvPr>
        </p:nvSpPr>
        <p:spPr/>
        <p:txBody>
          <a:bodyPr/>
          <a:lstStyle/>
          <a:p>
            <a:r>
              <a:rPr lang="en-US" dirty="0">
                <a:solidFill>
                  <a:schemeClr val="accent2">
                    <a:lumMod val="75000"/>
                  </a:schemeClr>
                </a:solidFill>
              </a:rPr>
              <a:t>Community-Based Care</a:t>
            </a:r>
          </a:p>
        </p:txBody>
      </p:sp>
      <p:sp>
        <p:nvSpPr>
          <p:cNvPr id="3" name="Content Placeholder 2">
            <a:extLst>
              <a:ext uri="{FF2B5EF4-FFF2-40B4-BE49-F238E27FC236}">
                <a16:creationId xmlns:a16="http://schemas.microsoft.com/office/drawing/2014/main" id="{87448EE7-870E-D242-9157-E229D4078606}"/>
              </a:ext>
            </a:extLst>
          </p:cNvPr>
          <p:cNvSpPr>
            <a:spLocks noGrp="1"/>
          </p:cNvSpPr>
          <p:nvPr>
            <p:ph idx="1"/>
          </p:nvPr>
        </p:nvSpPr>
        <p:spPr>
          <a:xfrm>
            <a:off x="838200" y="1825625"/>
            <a:ext cx="8832273" cy="4351338"/>
          </a:xfrm>
        </p:spPr>
        <p:txBody>
          <a:bodyPr/>
          <a:lstStyle/>
          <a:p>
            <a:pPr marL="0" indent="0">
              <a:buNone/>
            </a:pPr>
            <a:r>
              <a:rPr lang="en-US" dirty="0">
                <a:solidFill>
                  <a:schemeClr val="accent2">
                    <a:lumMod val="50000"/>
                  </a:schemeClr>
                </a:solidFill>
              </a:rPr>
              <a:t>In the future, health and social services in the community will be part of an integrated </a:t>
            </a:r>
            <a:r>
              <a:rPr lang="en-US" dirty="0" err="1">
                <a:solidFill>
                  <a:schemeClr val="accent2">
                    <a:lumMod val="50000"/>
                  </a:schemeClr>
                </a:solidFill>
              </a:rPr>
              <a:t>neighbourhood</a:t>
            </a:r>
            <a:r>
              <a:rPr lang="en-US" dirty="0">
                <a:solidFill>
                  <a:schemeClr val="accent2">
                    <a:lumMod val="50000"/>
                  </a:schemeClr>
                </a:solidFill>
              </a:rPr>
              <a:t> team. Services will be designed to ensure patients experience seamless transitions across different providers and care settings.</a:t>
            </a:r>
          </a:p>
          <a:p>
            <a:endParaRPr lang="en-US" dirty="0"/>
          </a:p>
        </p:txBody>
      </p:sp>
    </p:spTree>
    <p:extLst>
      <p:ext uri="{BB962C8B-B14F-4D97-AF65-F5344CB8AC3E}">
        <p14:creationId xmlns:p14="http://schemas.microsoft.com/office/powerpoint/2010/main" val="37162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CC27A0-79D5-8641-9BA3-F20C504F1BE8}"/>
              </a:ext>
            </a:extLst>
          </p:cNvPr>
          <p:cNvSpPr txBox="1"/>
          <p:nvPr/>
        </p:nvSpPr>
        <p:spPr>
          <a:xfrm>
            <a:off x="7938654" y="2136339"/>
            <a:ext cx="3740728" cy="3693319"/>
          </a:xfrm>
          <a:prstGeom prst="rect">
            <a:avLst/>
          </a:prstGeom>
          <a:noFill/>
        </p:spPr>
        <p:txBody>
          <a:bodyPr wrap="square">
            <a:spAutoFit/>
          </a:bodyPr>
          <a:lstStyle/>
          <a:p>
            <a:r>
              <a:rPr lang="en-US" dirty="0">
                <a:solidFill>
                  <a:schemeClr val="accent2">
                    <a:lumMod val="75000"/>
                  </a:schemeClr>
                </a:solidFill>
              </a:rPr>
              <a:t>Sylvie, an older woman with multi-morbidities is not interested in videoconference appointments or researching her various health conditions. She wants a dedicated point person and to have “one-stop-shop” in-person appointments. She is grateful that her team helps her organize the various community supports she needs to stay in her home, as well as the increased social interaction she has with other women living on their own.</a:t>
            </a:r>
          </a:p>
        </p:txBody>
      </p:sp>
      <p:pic>
        <p:nvPicPr>
          <p:cNvPr id="4" name="Picture 3">
            <a:extLst>
              <a:ext uri="{FF2B5EF4-FFF2-40B4-BE49-F238E27FC236}">
                <a16:creationId xmlns:a16="http://schemas.microsoft.com/office/drawing/2014/main" id="{CA5F21E9-DE5A-634D-BB5C-A3B79BC728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7453744" cy="6858000"/>
          </a:xfrm>
          <a:prstGeom prst="rect">
            <a:avLst/>
          </a:prstGeom>
        </p:spPr>
      </p:pic>
      <p:sp>
        <p:nvSpPr>
          <p:cNvPr id="5" name="Title 1">
            <a:extLst>
              <a:ext uri="{FF2B5EF4-FFF2-40B4-BE49-F238E27FC236}">
                <a16:creationId xmlns:a16="http://schemas.microsoft.com/office/drawing/2014/main" id="{8902505F-4AD4-4E49-89D8-7DB15A29F63B}"/>
              </a:ext>
            </a:extLst>
          </p:cNvPr>
          <p:cNvSpPr txBox="1">
            <a:spLocks/>
          </p:cNvSpPr>
          <p:nvPr/>
        </p:nvSpPr>
        <p:spPr>
          <a:xfrm>
            <a:off x="7938654" y="645390"/>
            <a:ext cx="2593878" cy="1490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accent2">
                    <a:lumMod val="50000"/>
                  </a:schemeClr>
                </a:solidFill>
              </a:rPr>
              <a:t>Community-Based Care: Situation Sample 1: Patient Experience</a:t>
            </a:r>
          </a:p>
        </p:txBody>
      </p:sp>
    </p:spTree>
    <p:extLst>
      <p:ext uri="{BB962C8B-B14F-4D97-AF65-F5344CB8AC3E}">
        <p14:creationId xmlns:p14="http://schemas.microsoft.com/office/powerpoint/2010/main" val="4072378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CC27A0-79D5-8641-9BA3-F20C504F1BE8}"/>
              </a:ext>
            </a:extLst>
          </p:cNvPr>
          <p:cNvSpPr txBox="1"/>
          <p:nvPr/>
        </p:nvSpPr>
        <p:spPr>
          <a:xfrm>
            <a:off x="7938654" y="2136339"/>
            <a:ext cx="3740728" cy="3693319"/>
          </a:xfrm>
          <a:prstGeom prst="rect">
            <a:avLst/>
          </a:prstGeom>
          <a:noFill/>
        </p:spPr>
        <p:txBody>
          <a:bodyPr wrap="square">
            <a:spAutoFit/>
          </a:bodyPr>
          <a:lstStyle/>
          <a:p>
            <a:r>
              <a:rPr lang="en-US" dirty="0">
                <a:solidFill>
                  <a:schemeClr val="accent2">
                    <a:lumMod val="75000"/>
                  </a:schemeClr>
                </a:solidFill>
              </a:rPr>
              <a:t>Benita has advanced congestive heart failure. Her care is formally shared and coordinated among the broader Patient’s Medical Home team, home care, the cardiologist, the cardiac care </a:t>
            </a:r>
            <a:r>
              <a:rPr lang="en-US" dirty="0" err="1">
                <a:solidFill>
                  <a:schemeClr val="accent2">
                    <a:lumMod val="75000"/>
                  </a:schemeClr>
                </a:solidFill>
              </a:rPr>
              <a:t>centre</a:t>
            </a:r>
            <a:r>
              <a:rPr lang="en-US" dirty="0">
                <a:solidFill>
                  <a:schemeClr val="accent2">
                    <a:lumMod val="75000"/>
                  </a:schemeClr>
                </a:solidFill>
              </a:rPr>
              <a:t>, a palliative care team and a dedicated care coordinator. </a:t>
            </a:r>
          </a:p>
          <a:p>
            <a:endParaRPr lang="en-US" dirty="0">
              <a:solidFill>
                <a:schemeClr val="accent2">
                  <a:lumMod val="75000"/>
                </a:schemeClr>
              </a:solidFill>
            </a:endParaRPr>
          </a:p>
          <a:p>
            <a:r>
              <a:rPr lang="en-US" dirty="0">
                <a:solidFill>
                  <a:schemeClr val="accent2">
                    <a:lumMod val="75000"/>
                  </a:schemeClr>
                </a:solidFill>
              </a:rPr>
              <a:t>Benita’s tailored care plan reflects her wish for Minimally Disruptive Medicine. Office visits are minimized because there is ongoing home monitoring and virtual care.</a:t>
            </a:r>
          </a:p>
        </p:txBody>
      </p:sp>
      <p:pic>
        <p:nvPicPr>
          <p:cNvPr id="4" name="Picture 3">
            <a:extLst>
              <a:ext uri="{FF2B5EF4-FFF2-40B4-BE49-F238E27FC236}">
                <a16:creationId xmlns:a16="http://schemas.microsoft.com/office/drawing/2014/main" id="{CA5F21E9-DE5A-634D-BB5C-A3B79BC7280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7453744" cy="6858000"/>
          </a:xfrm>
          <a:prstGeom prst="rect">
            <a:avLst/>
          </a:prstGeom>
        </p:spPr>
      </p:pic>
      <p:sp>
        <p:nvSpPr>
          <p:cNvPr id="5" name="Title 1">
            <a:extLst>
              <a:ext uri="{FF2B5EF4-FFF2-40B4-BE49-F238E27FC236}">
                <a16:creationId xmlns:a16="http://schemas.microsoft.com/office/drawing/2014/main" id="{29C56421-D0AB-B74D-BB13-46F39B82365F}"/>
              </a:ext>
            </a:extLst>
          </p:cNvPr>
          <p:cNvSpPr txBox="1">
            <a:spLocks/>
          </p:cNvSpPr>
          <p:nvPr/>
        </p:nvSpPr>
        <p:spPr>
          <a:xfrm>
            <a:off x="7938654" y="645390"/>
            <a:ext cx="2593878" cy="1490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accent2">
                    <a:lumMod val="50000"/>
                  </a:schemeClr>
                </a:solidFill>
              </a:rPr>
              <a:t>Community-Based Care: Situation Sample 2: Chronic Care</a:t>
            </a:r>
          </a:p>
        </p:txBody>
      </p:sp>
    </p:spTree>
    <p:extLst>
      <p:ext uri="{BB962C8B-B14F-4D97-AF65-F5344CB8AC3E}">
        <p14:creationId xmlns:p14="http://schemas.microsoft.com/office/powerpoint/2010/main" val="146924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67"/>
        <p:cNvGrpSpPr/>
        <p:nvPr/>
      </p:nvGrpSpPr>
      <p:grpSpPr>
        <a:xfrm>
          <a:off x="0" y="0"/>
          <a:ext cx="0" cy="0"/>
          <a:chOff x="0" y="0"/>
          <a:chExt cx="0" cy="0"/>
        </a:xfrm>
      </p:grpSpPr>
      <p:sp>
        <p:nvSpPr>
          <p:cNvPr id="868" name="Google Shape;868;p38"/>
          <p:cNvSpPr txBox="1">
            <a:spLocks noGrp="1"/>
          </p:cNvSpPr>
          <p:nvPr>
            <p:ph type="title"/>
          </p:nvPr>
        </p:nvSpPr>
        <p:spPr>
          <a:xfrm>
            <a:off x="838200" y="1393825"/>
            <a:ext cx="10515600" cy="132556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accent2">
                    <a:lumMod val="75000"/>
                  </a:schemeClr>
                </a:solidFill>
                <a:ea typeface="Bookman Old Style"/>
                <a:cs typeface="Bookman Old Style"/>
                <a:sym typeface="Bookman Old Style"/>
              </a:rPr>
              <a:t>Patient Experience in a Social Determinants and Population Health-Driven System</a:t>
            </a:r>
            <a:endParaRPr dirty="0">
              <a:solidFill>
                <a:schemeClr val="accent2">
                  <a:lumMod val="75000"/>
                </a:schemeClr>
              </a:solidFill>
            </a:endParaRPr>
          </a:p>
        </p:txBody>
      </p:sp>
      <p:sp>
        <p:nvSpPr>
          <p:cNvPr id="2" name="Content Placeholder 1">
            <a:extLst>
              <a:ext uri="{FF2B5EF4-FFF2-40B4-BE49-F238E27FC236}">
                <a16:creationId xmlns:a16="http://schemas.microsoft.com/office/drawing/2014/main" id="{43497424-F87C-C843-A3A8-2DE66B6C1AD7}"/>
              </a:ext>
            </a:extLst>
          </p:cNvPr>
          <p:cNvSpPr>
            <a:spLocks noGrp="1"/>
          </p:cNvSpPr>
          <p:nvPr>
            <p:ph idx="1"/>
          </p:nvPr>
        </p:nvSpPr>
        <p:spPr>
          <a:xfrm>
            <a:off x="838200" y="2854325"/>
            <a:ext cx="10515600" cy="4351338"/>
          </a:xfrm>
        </p:spPr>
        <p:txBody>
          <a:bodyPr/>
          <a:lstStyle/>
          <a:p>
            <a:pPr marL="0" indent="0">
              <a:buNone/>
            </a:pPr>
            <a:r>
              <a:rPr lang="en-US" dirty="0">
                <a:solidFill>
                  <a:schemeClr val="accent2">
                    <a:lumMod val="50000"/>
                  </a:schemeClr>
                </a:solidFill>
                <a:ea typeface="Calibri"/>
                <a:cs typeface="Calibri"/>
                <a:sym typeface="Calibri"/>
              </a:rPr>
              <a:t>The new health system structure will help to improve the health status of Albertans by addressing the interrelated conditions and factors that affect health. </a:t>
            </a:r>
          </a:p>
          <a:p>
            <a:pPr marL="0" indent="0">
              <a:buNone/>
            </a:pPr>
            <a:r>
              <a:rPr lang="en-US" dirty="0">
                <a:solidFill>
                  <a:schemeClr val="accent2">
                    <a:lumMod val="50000"/>
                  </a:schemeClr>
                </a:solidFill>
                <a:ea typeface="Calibri"/>
                <a:cs typeface="Calibri"/>
                <a:sym typeface="Calibri"/>
              </a:rPr>
              <a:t>Attention will be given to health equity, social justice, human rights and the most vulnerable – a broader focus on the moral determinants of health. </a:t>
            </a:r>
            <a:endParaRPr lang="en-US" sz="1600" dirty="0">
              <a:solidFill>
                <a:schemeClr val="accent2">
                  <a:lumMod val="50000"/>
                </a:schemeClr>
              </a:solidFill>
              <a:latin typeface="Arial"/>
              <a:ea typeface="Arial"/>
              <a:cs typeface="Arial"/>
              <a:sym typeface="Arial"/>
            </a:endParaRPr>
          </a:p>
          <a:p>
            <a:pPr marL="0" indent="0">
              <a:buNone/>
            </a:pPr>
            <a:endParaRPr lang="en-US" dirty="0">
              <a:solidFill>
                <a:schemeClr val="accent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EC05-C4BC-604C-94F1-B160F3E21B4F}"/>
              </a:ext>
            </a:extLst>
          </p:cNvPr>
          <p:cNvSpPr>
            <a:spLocks noGrp="1"/>
          </p:cNvSpPr>
          <p:nvPr>
            <p:ph type="title"/>
          </p:nvPr>
        </p:nvSpPr>
        <p:spPr/>
        <p:txBody>
          <a:bodyPr/>
          <a:lstStyle/>
          <a:p>
            <a:r>
              <a:rPr lang="en-US" dirty="0">
                <a:solidFill>
                  <a:schemeClr val="accent2">
                    <a:lumMod val="75000"/>
                  </a:schemeClr>
                </a:solidFill>
              </a:rPr>
              <a:t>Primary Care 2030</a:t>
            </a:r>
          </a:p>
        </p:txBody>
      </p:sp>
      <p:sp>
        <p:nvSpPr>
          <p:cNvPr id="3" name="Content Placeholder 2">
            <a:extLst>
              <a:ext uri="{FF2B5EF4-FFF2-40B4-BE49-F238E27FC236}">
                <a16:creationId xmlns:a16="http://schemas.microsoft.com/office/drawing/2014/main" id="{B2598910-0B61-3B48-B2DA-D473625E3D4B}"/>
              </a:ext>
            </a:extLst>
          </p:cNvPr>
          <p:cNvSpPr>
            <a:spLocks noGrp="1"/>
          </p:cNvSpPr>
          <p:nvPr>
            <p:ph idx="1"/>
          </p:nvPr>
        </p:nvSpPr>
        <p:spPr>
          <a:xfrm>
            <a:off x="838200" y="1834334"/>
            <a:ext cx="5391912" cy="4351338"/>
          </a:xfrm>
        </p:spPr>
        <p:txBody>
          <a:bodyPr/>
          <a:lstStyle/>
          <a:p>
            <a:pPr marL="0" indent="0">
              <a:buNone/>
            </a:pPr>
            <a:r>
              <a:rPr lang="en-US" dirty="0">
                <a:solidFill>
                  <a:schemeClr val="accent2">
                    <a:lumMod val="50000"/>
                  </a:schemeClr>
                </a:solidFill>
              </a:rPr>
              <a:t>The Primary Care 2030 white paper describes a health system with an orientation towards primary care and community-based care that will generate: </a:t>
            </a:r>
          </a:p>
          <a:p>
            <a:pPr lvl="1"/>
            <a:r>
              <a:rPr lang="en-US" sz="2000" dirty="0"/>
              <a:t>better patient outcomes</a:t>
            </a:r>
          </a:p>
          <a:p>
            <a:pPr lvl="1"/>
            <a:r>
              <a:rPr lang="en-US" sz="2000" dirty="0"/>
              <a:t>better and more equitable access</a:t>
            </a:r>
          </a:p>
          <a:p>
            <a:pPr lvl="1"/>
            <a:r>
              <a:rPr lang="en-US" sz="2000" dirty="0"/>
              <a:t>lower costs (in high-performing health systems, primary care accounts for one third to one half of total health expenditure)</a:t>
            </a:r>
          </a:p>
          <a:p>
            <a:endParaRPr lang="en-US" dirty="0"/>
          </a:p>
          <a:p>
            <a:endParaRPr lang="en-US" dirty="0"/>
          </a:p>
        </p:txBody>
      </p:sp>
      <p:pic>
        <p:nvPicPr>
          <p:cNvPr id="5" name="Picture 4" descr="A group of people holding hands&#10;&#10;Description automatically generated with low confidence">
            <a:extLst>
              <a:ext uri="{FF2B5EF4-FFF2-40B4-BE49-F238E27FC236}">
                <a16:creationId xmlns:a16="http://schemas.microsoft.com/office/drawing/2014/main" id="{79F94ACF-2EB0-2A47-95F1-5C2BAB66300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49568" y="0"/>
            <a:ext cx="5742432" cy="6858000"/>
          </a:xfrm>
          <a:prstGeom prst="rect">
            <a:avLst/>
          </a:prstGeom>
        </p:spPr>
      </p:pic>
    </p:spTree>
    <p:extLst>
      <p:ext uri="{BB962C8B-B14F-4D97-AF65-F5344CB8AC3E}">
        <p14:creationId xmlns:p14="http://schemas.microsoft.com/office/powerpoint/2010/main" val="2353744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9656-3BD8-704D-93D9-CCC69D7DCBE0}"/>
              </a:ext>
            </a:extLst>
          </p:cNvPr>
          <p:cNvSpPr>
            <a:spLocks noGrp="1"/>
          </p:cNvSpPr>
          <p:nvPr>
            <p:ph type="ctrTitle"/>
          </p:nvPr>
        </p:nvSpPr>
        <p:spPr>
          <a:xfrm>
            <a:off x="1674125" y="1900286"/>
            <a:ext cx="9144000" cy="2387600"/>
          </a:xfrm>
        </p:spPr>
        <p:txBody>
          <a:bodyPr>
            <a:noAutofit/>
          </a:bodyPr>
          <a:lstStyle/>
          <a:p>
            <a:pPr algn="l"/>
            <a:r>
              <a:rPr lang="en-US" dirty="0">
                <a:solidFill>
                  <a:schemeClr val="accent1"/>
                </a:solidFill>
              </a:rPr>
              <a:t>And the system we’re proposing is designed to measure, learn and adapt.</a:t>
            </a:r>
          </a:p>
        </p:txBody>
      </p:sp>
    </p:spTree>
    <p:extLst>
      <p:ext uri="{BB962C8B-B14F-4D97-AF65-F5344CB8AC3E}">
        <p14:creationId xmlns:p14="http://schemas.microsoft.com/office/powerpoint/2010/main" val="45476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E53C18-C773-9E4F-A92F-9ED35ED3C147}"/>
              </a:ext>
            </a:extLst>
          </p:cNvPr>
          <p:cNvSpPr>
            <a:spLocks noGrp="1"/>
          </p:cNvSpPr>
          <p:nvPr>
            <p:ph type="subTitle" idx="1"/>
          </p:nvPr>
        </p:nvSpPr>
        <p:spPr>
          <a:xfrm>
            <a:off x="936702" y="1531620"/>
            <a:ext cx="9731298" cy="4480560"/>
          </a:xfrm>
        </p:spPr>
        <p:txBody>
          <a:bodyPr>
            <a:normAutofit/>
          </a:bodyPr>
          <a:lstStyle/>
          <a:p>
            <a:r>
              <a:rPr lang="en-CA" sz="2000" dirty="0"/>
              <a:t> </a:t>
            </a:r>
          </a:p>
          <a:p>
            <a:pPr marL="342900" indent="-342900" algn="l">
              <a:buFont typeface="Arial" panose="020B0604020202020204" pitchFamily="34" charset="0"/>
              <a:buChar char="•"/>
            </a:pPr>
            <a:r>
              <a:rPr lang="en-CA" sz="2000" b="1" dirty="0">
                <a:solidFill>
                  <a:schemeClr val="accent2">
                    <a:lumMod val="50000"/>
                  </a:schemeClr>
                </a:solidFill>
              </a:rPr>
              <a:t>Family Physician Specialists: </a:t>
            </a:r>
            <a:r>
              <a:rPr lang="en-CA" sz="2000" dirty="0"/>
              <a:t>primary care is set up as foundation of the health care system</a:t>
            </a:r>
            <a:br>
              <a:rPr lang="en-CA" sz="2000" dirty="0"/>
            </a:br>
            <a:endParaRPr lang="en-CA" sz="2000" dirty="0"/>
          </a:p>
          <a:p>
            <a:pPr marL="342900" indent="-342900" algn="l">
              <a:buFont typeface="Arial" panose="020B0604020202020204" pitchFamily="34" charset="0"/>
              <a:buChar char="•"/>
            </a:pPr>
            <a:r>
              <a:rPr lang="en-CA" sz="2000" b="1" dirty="0">
                <a:solidFill>
                  <a:schemeClr val="accent2">
                    <a:lumMod val="50000"/>
                  </a:schemeClr>
                </a:solidFill>
              </a:rPr>
              <a:t>Specialists:</a:t>
            </a:r>
            <a:r>
              <a:rPr lang="en-CA" sz="2000" dirty="0"/>
              <a:t> referral flow in and out of primary/community care would result in better, more coordinated patient care – may take some burden off their shoulders</a:t>
            </a:r>
            <a:br>
              <a:rPr lang="en-CA" sz="2000" dirty="0"/>
            </a:br>
            <a:endParaRPr lang="en-CA" sz="2000" dirty="0"/>
          </a:p>
          <a:p>
            <a:pPr marL="342900" indent="-342900" algn="l">
              <a:buFont typeface="Arial" panose="020B0604020202020204" pitchFamily="34" charset="0"/>
              <a:buChar char="•"/>
            </a:pPr>
            <a:r>
              <a:rPr lang="en-CA" sz="2000" b="1" dirty="0">
                <a:solidFill>
                  <a:schemeClr val="accent2">
                    <a:lumMod val="50000"/>
                  </a:schemeClr>
                </a:solidFill>
              </a:rPr>
              <a:t>Government:</a:t>
            </a:r>
            <a:r>
              <a:rPr lang="en-CA" sz="2000" dirty="0"/>
              <a:t> saves money in the long run, political win as health care is always top of mind and it would benefit government to be seen as visionary/longer term thinkers who are willing to work with partners</a:t>
            </a:r>
            <a:br>
              <a:rPr lang="en-CA" sz="2000" dirty="0"/>
            </a:br>
            <a:endParaRPr lang="en-CA" sz="2000" dirty="0"/>
          </a:p>
          <a:p>
            <a:pPr marL="342900" indent="-342900" algn="l">
              <a:buFont typeface="Arial" panose="020B0604020202020204" pitchFamily="34" charset="0"/>
              <a:buChar char="•"/>
            </a:pPr>
            <a:r>
              <a:rPr lang="en-CA" sz="2000" b="1" dirty="0">
                <a:solidFill>
                  <a:schemeClr val="accent2">
                    <a:lumMod val="50000"/>
                  </a:schemeClr>
                </a:solidFill>
              </a:rPr>
              <a:t>Public:</a:t>
            </a:r>
            <a:r>
              <a:rPr lang="en-CA" sz="2000" dirty="0"/>
              <a:t> better health outcomes, continuity of care, integration system that puts the patient at the center, less risk of people ‘falling through the cracks’</a:t>
            </a:r>
          </a:p>
          <a:p>
            <a:endParaRPr lang="en-US" dirty="0"/>
          </a:p>
        </p:txBody>
      </p:sp>
      <p:sp>
        <p:nvSpPr>
          <p:cNvPr id="5" name="Title 1">
            <a:extLst>
              <a:ext uri="{FF2B5EF4-FFF2-40B4-BE49-F238E27FC236}">
                <a16:creationId xmlns:a16="http://schemas.microsoft.com/office/drawing/2014/main" id="{F199B509-2067-B04A-91F4-EC8CB74B65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accent2"/>
                </a:solidFill>
              </a:rPr>
              <a:t>What’s in it for everyone? </a:t>
            </a:r>
          </a:p>
        </p:txBody>
      </p:sp>
    </p:spTree>
    <p:extLst>
      <p:ext uri="{BB962C8B-B14F-4D97-AF65-F5344CB8AC3E}">
        <p14:creationId xmlns:p14="http://schemas.microsoft.com/office/powerpoint/2010/main" val="3797002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E53C18-C773-9E4F-A92F-9ED35ED3C147}"/>
              </a:ext>
            </a:extLst>
          </p:cNvPr>
          <p:cNvSpPr>
            <a:spLocks noGrp="1"/>
          </p:cNvSpPr>
          <p:nvPr>
            <p:ph type="subTitle" idx="1"/>
          </p:nvPr>
        </p:nvSpPr>
        <p:spPr>
          <a:xfrm>
            <a:off x="1119582" y="1531620"/>
            <a:ext cx="9731298" cy="4480560"/>
          </a:xfrm>
        </p:spPr>
        <p:txBody>
          <a:bodyPr>
            <a:normAutofit lnSpcReduction="10000"/>
          </a:bodyPr>
          <a:lstStyle/>
          <a:p>
            <a:r>
              <a:rPr lang="en-CA" sz="2000" dirty="0"/>
              <a:t> </a:t>
            </a:r>
          </a:p>
          <a:p>
            <a:pPr algn="l"/>
            <a:r>
              <a:rPr lang="en-CA" sz="2000" b="1" dirty="0">
                <a:solidFill>
                  <a:schemeClr val="accent2">
                    <a:lumMod val="50000"/>
                  </a:schemeClr>
                </a:solidFill>
              </a:rPr>
              <a:t>PHASE 1 – Primary Care 2030 White Paper development</a:t>
            </a:r>
          </a:p>
          <a:p>
            <a:pPr marL="800100" lvl="1" indent="-342900" algn="l">
              <a:buFont typeface="Arial" panose="020B0604020202020204" pitchFamily="34" charset="0"/>
              <a:buChar char="•"/>
            </a:pPr>
            <a:r>
              <a:rPr lang="en-CA" sz="1600" dirty="0"/>
              <a:t>PCA members provide thought leadership</a:t>
            </a:r>
          </a:p>
          <a:p>
            <a:pPr marL="800100" lvl="1" indent="-342900" algn="l">
              <a:buFont typeface="Arial" panose="020B0604020202020204" pitchFamily="34" charset="0"/>
              <a:buChar char="•"/>
            </a:pPr>
            <a:r>
              <a:rPr lang="en-CA" sz="1600" dirty="0"/>
              <a:t>Robust review and synthesis of evidence from high performing primary care systems across the globe</a:t>
            </a:r>
          </a:p>
          <a:p>
            <a:pPr marL="800100" lvl="1" indent="-342900" algn="l">
              <a:buFont typeface="Arial" panose="020B0604020202020204" pitchFamily="34" charset="0"/>
              <a:buChar char="•"/>
            </a:pPr>
            <a:r>
              <a:rPr lang="en-CA" sz="1600" dirty="0"/>
              <a:t>Options and recommendations shared using info gathered + knowledge of Alberta context</a:t>
            </a:r>
            <a:br>
              <a:rPr lang="en-CA" sz="1600" dirty="0"/>
            </a:br>
            <a:endParaRPr lang="en-CA" sz="1600" dirty="0"/>
          </a:p>
          <a:p>
            <a:pPr algn="l"/>
            <a:r>
              <a:rPr lang="en-CA" sz="2000" b="1" dirty="0">
                <a:solidFill>
                  <a:schemeClr val="accent2">
                    <a:lumMod val="50000"/>
                  </a:schemeClr>
                </a:solidFill>
              </a:rPr>
              <a:t>PHASE 2 – Stakeholder engagement </a:t>
            </a:r>
            <a:endParaRPr lang="en-CA" sz="2000" dirty="0"/>
          </a:p>
          <a:p>
            <a:pPr marL="800100" lvl="1" indent="-342900" algn="l">
              <a:buFont typeface="Arial" panose="020B0604020202020204" pitchFamily="34" charset="0"/>
              <a:buChar char="•"/>
            </a:pPr>
            <a:r>
              <a:rPr lang="en-CA" sz="1600" dirty="0"/>
              <a:t>Consultation with thought leaders, content experts, academics, system engineers, patients and key organizations</a:t>
            </a:r>
          </a:p>
          <a:p>
            <a:pPr marL="800100" lvl="1" indent="-342900" algn="l">
              <a:buFont typeface="Arial" panose="020B0604020202020204" pitchFamily="34" charset="0"/>
              <a:buChar char="•"/>
            </a:pPr>
            <a:r>
              <a:rPr lang="en-CA" sz="1600" dirty="0"/>
              <a:t>Draft White Paper used to start the conversation and consultation with key stakeholders</a:t>
            </a:r>
          </a:p>
          <a:p>
            <a:pPr marL="800100" lvl="1" indent="-342900" algn="l">
              <a:buFont typeface="Arial" panose="020B0604020202020204" pitchFamily="34" charset="0"/>
              <a:buChar char="•"/>
            </a:pPr>
            <a:r>
              <a:rPr lang="en-CA" sz="1600" dirty="0"/>
              <a:t>Stakeholder input incorporated to further shape White Paper and commitment</a:t>
            </a:r>
            <a:br>
              <a:rPr lang="en-CA" sz="1600" dirty="0"/>
            </a:br>
            <a:endParaRPr lang="en-CA" sz="1600" dirty="0"/>
          </a:p>
          <a:p>
            <a:pPr algn="l"/>
            <a:r>
              <a:rPr lang="en-CA" sz="2000" b="1" dirty="0">
                <a:solidFill>
                  <a:schemeClr val="accent2">
                    <a:lumMod val="50000"/>
                  </a:schemeClr>
                </a:solidFill>
              </a:rPr>
              <a:t>PHASE 3 – Establishing commitment and action</a:t>
            </a:r>
            <a:endParaRPr lang="en-CA" sz="2000" dirty="0"/>
          </a:p>
          <a:p>
            <a:pPr marL="800100" lvl="1" indent="-342900" algn="l">
              <a:buFont typeface="Arial" panose="020B0604020202020204" pitchFamily="34" charset="0"/>
              <a:buChar char="•"/>
            </a:pPr>
            <a:r>
              <a:rPr lang="en-CA" sz="1600" dirty="0"/>
              <a:t>Strategic commitment and structures determined by key stakeholders to advance primary care transformation</a:t>
            </a:r>
            <a:br>
              <a:rPr lang="en-CA" sz="1600" dirty="0"/>
            </a:br>
            <a:endParaRPr lang="en-CA" sz="1600" dirty="0"/>
          </a:p>
          <a:p>
            <a:endParaRPr lang="en-US" dirty="0"/>
          </a:p>
        </p:txBody>
      </p:sp>
      <p:sp>
        <p:nvSpPr>
          <p:cNvPr id="5" name="Title 1">
            <a:extLst>
              <a:ext uri="{FF2B5EF4-FFF2-40B4-BE49-F238E27FC236}">
                <a16:creationId xmlns:a16="http://schemas.microsoft.com/office/drawing/2014/main" id="{F199B509-2067-B04A-91F4-EC8CB74B65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accent2"/>
                </a:solidFill>
              </a:rPr>
              <a:t>Consultation Phases: from White Paper to collaborative action</a:t>
            </a:r>
            <a:endParaRPr lang="en-US" sz="4400" dirty="0">
              <a:solidFill>
                <a:schemeClr val="accent2"/>
              </a:solidFill>
            </a:endParaRPr>
          </a:p>
        </p:txBody>
      </p:sp>
      <p:cxnSp>
        <p:nvCxnSpPr>
          <p:cNvPr id="4" name="Straight Arrow Connector 3">
            <a:extLst>
              <a:ext uri="{FF2B5EF4-FFF2-40B4-BE49-F238E27FC236}">
                <a16:creationId xmlns:a16="http://schemas.microsoft.com/office/drawing/2014/main" id="{5D329D8A-AB91-4B52-BA6F-AD32ACB0E815}"/>
              </a:ext>
            </a:extLst>
          </p:cNvPr>
          <p:cNvCxnSpPr/>
          <p:nvPr/>
        </p:nvCxnSpPr>
        <p:spPr>
          <a:xfrm>
            <a:off x="568960" y="3398520"/>
            <a:ext cx="457200" cy="0"/>
          </a:xfrm>
          <a:prstGeom prst="straightConnector1">
            <a:avLst/>
          </a:prstGeom>
          <a:ln>
            <a:solidFill>
              <a:schemeClr val="accent2">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03D1E20-B895-491D-A533-3F7E8B23AC1D}"/>
              </a:ext>
            </a:extLst>
          </p:cNvPr>
          <p:cNvSpPr txBox="1"/>
          <p:nvPr/>
        </p:nvSpPr>
        <p:spPr>
          <a:xfrm>
            <a:off x="213360" y="3027680"/>
            <a:ext cx="589280" cy="738664"/>
          </a:xfrm>
          <a:prstGeom prst="rect">
            <a:avLst/>
          </a:prstGeom>
          <a:noFill/>
        </p:spPr>
        <p:txBody>
          <a:bodyPr wrap="square" rtlCol="0">
            <a:spAutoFit/>
          </a:bodyPr>
          <a:lstStyle/>
          <a:p>
            <a:r>
              <a:rPr lang="en-US" sz="1400" b="1" dirty="0">
                <a:solidFill>
                  <a:schemeClr val="accent2">
                    <a:lumMod val="50000"/>
                  </a:schemeClr>
                </a:solidFill>
              </a:rPr>
              <a:t>We are here</a:t>
            </a:r>
            <a:endParaRPr lang="en-CA" sz="1400" b="1" dirty="0">
              <a:solidFill>
                <a:schemeClr val="accent2">
                  <a:lumMod val="50000"/>
                </a:schemeClr>
              </a:solidFill>
            </a:endParaRPr>
          </a:p>
        </p:txBody>
      </p:sp>
    </p:spTree>
    <p:extLst>
      <p:ext uri="{BB962C8B-B14F-4D97-AF65-F5344CB8AC3E}">
        <p14:creationId xmlns:p14="http://schemas.microsoft.com/office/powerpoint/2010/main" val="155016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EEF68-E379-534C-9B05-0E28E5A2B389}"/>
              </a:ext>
            </a:extLst>
          </p:cNvPr>
          <p:cNvSpPr>
            <a:spLocks noGrp="1"/>
          </p:cNvSpPr>
          <p:nvPr>
            <p:ph idx="1"/>
          </p:nvPr>
        </p:nvSpPr>
        <p:spPr/>
        <p:txBody>
          <a:bodyPr>
            <a:normAutofit/>
          </a:bodyPr>
          <a:lstStyle/>
          <a:p>
            <a:r>
              <a:rPr lang="en-US" sz="2200" dirty="0"/>
              <a:t>Alberta’s health care system is faced with multiple challenges – these will require a concerted, bold response</a:t>
            </a:r>
          </a:p>
          <a:p>
            <a:r>
              <a:rPr lang="en-US" sz="2200" dirty="0"/>
              <a:t>The Primary Care 2030 white paper challenges partners to a) work together and b) challenge the status quo </a:t>
            </a:r>
          </a:p>
          <a:p>
            <a:pPr marL="0" indent="0">
              <a:buNone/>
            </a:pPr>
            <a:r>
              <a:rPr lang="en-US" sz="2200" b="1" dirty="0">
                <a:solidFill>
                  <a:schemeClr val="accent2">
                    <a:lumMod val="50000"/>
                  </a:schemeClr>
                </a:solidFill>
              </a:rPr>
              <a:t>It proposes significant changes to ensure a future system that is:</a:t>
            </a:r>
          </a:p>
          <a:p>
            <a:pPr lvl="1"/>
            <a:r>
              <a:rPr lang="en-US" sz="2200" dirty="0"/>
              <a:t>primary and community-based care oriented </a:t>
            </a:r>
          </a:p>
          <a:p>
            <a:pPr lvl="1"/>
            <a:r>
              <a:rPr lang="en-US" sz="2200" dirty="0"/>
              <a:t>population health driven</a:t>
            </a:r>
          </a:p>
          <a:p>
            <a:pPr lvl="1"/>
            <a:r>
              <a:rPr lang="en-US" sz="2200" dirty="0"/>
              <a:t>seamlessly integrated</a:t>
            </a:r>
          </a:p>
          <a:p>
            <a:pPr lvl="1"/>
            <a:r>
              <a:rPr lang="en-US" sz="2200" dirty="0"/>
              <a:t>team-centered</a:t>
            </a:r>
          </a:p>
          <a:p>
            <a:pPr lvl="1"/>
            <a:r>
              <a:rPr lang="en-US" sz="2200" dirty="0"/>
              <a:t>technology and innovation supported </a:t>
            </a:r>
          </a:p>
          <a:p>
            <a:pPr lvl="1"/>
            <a:r>
              <a:rPr lang="en-US" sz="2200" dirty="0"/>
              <a:t>focused on (and accountable to) values and outcomes that are important to patients</a:t>
            </a:r>
          </a:p>
          <a:p>
            <a:pPr marL="0" indent="0">
              <a:buNone/>
            </a:pPr>
            <a:endParaRPr lang="en-US" sz="2200" dirty="0">
              <a:solidFill>
                <a:schemeClr val="accent2">
                  <a:lumMod val="50000"/>
                </a:schemeClr>
              </a:solidFill>
            </a:endParaRPr>
          </a:p>
          <a:p>
            <a:pPr lvl="1"/>
            <a:endParaRPr lang="en-US" sz="2200" dirty="0"/>
          </a:p>
        </p:txBody>
      </p:sp>
      <p:sp>
        <p:nvSpPr>
          <p:cNvPr id="4" name="Title 2">
            <a:extLst>
              <a:ext uri="{FF2B5EF4-FFF2-40B4-BE49-F238E27FC236}">
                <a16:creationId xmlns:a16="http://schemas.microsoft.com/office/drawing/2014/main" id="{86CF1414-6109-714C-B5DA-826A8A8097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Conclusion</a:t>
            </a:r>
          </a:p>
        </p:txBody>
      </p:sp>
    </p:spTree>
    <p:extLst>
      <p:ext uri="{BB962C8B-B14F-4D97-AF65-F5344CB8AC3E}">
        <p14:creationId xmlns:p14="http://schemas.microsoft.com/office/powerpoint/2010/main" val="3287122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9B3F9F-A91F-4F47-B8FE-2ED5DDFB3295}"/>
              </a:ext>
            </a:extLst>
          </p:cNvPr>
          <p:cNvSpPr>
            <a:spLocks noGrp="1"/>
          </p:cNvSpPr>
          <p:nvPr>
            <p:ph type="title"/>
          </p:nvPr>
        </p:nvSpPr>
        <p:spPr>
          <a:xfrm>
            <a:off x="831850" y="734378"/>
            <a:ext cx="10515600" cy="2852737"/>
          </a:xfrm>
          <a:noFill/>
        </p:spPr>
        <p:txBody>
          <a:bodyPr anchor="t">
            <a:noAutofit/>
          </a:bodyPr>
          <a:lstStyle/>
          <a:p>
            <a:r>
              <a:rPr lang="en-US" dirty="0">
                <a:solidFill>
                  <a:schemeClr val="accent1"/>
                </a:solidFill>
              </a:rPr>
              <a:t>It is time to push through political, institutional and professional barriers and work together create a system that benefits all Albertans.</a:t>
            </a:r>
          </a:p>
        </p:txBody>
      </p:sp>
    </p:spTree>
    <p:extLst>
      <p:ext uri="{BB962C8B-B14F-4D97-AF65-F5344CB8AC3E}">
        <p14:creationId xmlns:p14="http://schemas.microsoft.com/office/powerpoint/2010/main" val="3482549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ECE3-66D6-9241-A3FE-82E18ABBD146}"/>
              </a:ext>
            </a:extLst>
          </p:cNvPr>
          <p:cNvSpPr>
            <a:spLocks noGrp="1"/>
          </p:cNvSpPr>
          <p:nvPr>
            <p:ph type="title"/>
          </p:nvPr>
        </p:nvSpPr>
        <p:spPr>
          <a:xfrm>
            <a:off x="3928533" y="2766218"/>
            <a:ext cx="4334933" cy="1325563"/>
          </a:xfrm>
        </p:spPr>
        <p:txBody>
          <a:bodyPr>
            <a:normAutofit/>
          </a:bodyPr>
          <a:lstStyle/>
          <a:p>
            <a:pPr algn="ctr"/>
            <a:r>
              <a:rPr lang="en-US" sz="6000" dirty="0">
                <a:solidFill>
                  <a:schemeClr val="accent1"/>
                </a:solidFill>
              </a:rPr>
              <a:t>Thank you </a:t>
            </a:r>
          </a:p>
        </p:txBody>
      </p:sp>
      <p:pic>
        <p:nvPicPr>
          <p:cNvPr id="4" name="Content Placeholder 3">
            <a:extLst>
              <a:ext uri="{FF2B5EF4-FFF2-40B4-BE49-F238E27FC236}">
                <a16:creationId xmlns:a16="http://schemas.microsoft.com/office/drawing/2014/main" id="{0775F834-E3B9-4ABB-94E4-FD1E4BB01C53}"/>
              </a:ext>
            </a:extLst>
          </p:cNvPr>
          <p:cNvPicPr>
            <a:picLocks noGrp="1" noChangeAspect="1"/>
          </p:cNvPicPr>
          <p:nvPr>
            <p:ph idx="1"/>
          </p:nvPr>
        </p:nvPicPr>
        <p:blipFill>
          <a:blip r:embed="rId3"/>
          <a:srcRect/>
          <a:stretch/>
        </p:blipFill>
        <p:spPr>
          <a:xfrm>
            <a:off x="1121664" y="495141"/>
            <a:ext cx="3539647" cy="1008539"/>
          </a:xfrm>
          <a:prstGeom prst="rect">
            <a:avLst/>
          </a:prstGeom>
        </p:spPr>
      </p:pic>
    </p:spTree>
    <p:extLst>
      <p:ext uri="{BB962C8B-B14F-4D97-AF65-F5344CB8AC3E}">
        <p14:creationId xmlns:p14="http://schemas.microsoft.com/office/powerpoint/2010/main" val="157746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623-A381-8B45-B4D9-5A7719B9F395}"/>
              </a:ext>
            </a:extLst>
          </p:cNvPr>
          <p:cNvSpPr>
            <a:spLocks noGrp="1"/>
          </p:cNvSpPr>
          <p:nvPr>
            <p:ph type="title"/>
          </p:nvPr>
        </p:nvSpPr>
        <p:spPr>
          <a:xfrm>
            <a:off x="838200" y="365125"/>
            <a:ext cx="10515600" cy="1325563"/>
          </a:xfrm>
        </p:spPr>
        <p:txBody>
          <a:bodyPr/>
          <a:lstStyle/>
          <a:p>
            <a:r>
              <a:rPr lang="en-US" dirty="0">
                <a:solidFill>
                  <a:schemeClr val="accent2"/>
                </a:solidFill>
              </a:rPr>
              <a:t>What is driving the need for change</a:t>
            </a:r>
            <a:endParaRPr lang="en-US" dirty="0">
              <a:solidFill>
                <a:schemeClr val="accent2"/>
              </a:solidFill>
              <a:highlight>
                <a:srgbClr val="FFFF00"/>
              </a:highlight>
            </a:endParaRPr>
          </a:p>
        </p:txBody>
      </p:sp>
      <p:sp>
        <p:nvSpPr>
          <p:cNvPr id="3" name="Content Placeholder 2">
            <a:extLst>
              <a:ext uri="{FF2B5EF4-FFF2-40B4-BE49-F238E27FC236}">
                <a16:creationId xmlns:a16="http://schemas.microsoft.com/office/drawing/2014/main" id="{CC2E5B2C-537F-8844-ABA6-A76410C220C5}"/>
              </a:ext>
            </a:extLst>
          </p:cNvPr>
          <p:cNvSpPr>
            <a:spLocks noGrp="1"/>
          </p:cNvSpPr>
          <p:nvPr>
            <p:ph idx="1"/>
          </p:nvPr>
        </p:nvSpPr>
        <p:spPr>
          <a:xfrm>
            <a:off x="838200" y="1853184"/>
            <a:ext cx="10876280" cy="4001008"/>
          </a:xfrm>
        </p:spPr>
        <p:txBody>
          <a:bodyPr>
            <a:noAutofit/>
          </a:bodyPr>
          <a:lstStyle/>
          <a:p>
            <a:pPr marL="0" lvl="0" indent="0">
              <a:lnSpc>
                <a:spcPct val="100000"/>
              </a:lnSpc>
              <a:spcBef>
                <a:spcPts val="0"/>
              </a:spcBef>
              <a:buNone/>
            </a:pPr>
            <a:r>
              <a:rPr lang="en-US" sz="2600" dirty="0">
                <a:solidFill>
                  <a:srgbClr val="3DA38E">
                    <a:lumMod val="50000"/>
                  </a:srgbClr>
                </a:solidFill>
              </a:rPr>
              <a:t>System Design</a:t>
            </a:r>
            <a:endParaRPr lang="en-CA" sz="2000" dirty="0"/>
          </a:p>
          <a:p>
            <a:pPr>
              <a:lnSpc>
                <a:spcPct val="110000"/>
              </a:lnSpc>
            </a:pPr>
            <a:r>
              <a:rPr lang="en-CA" sz="2000" dirty="0"/>
              <a:t>Siloed/fragmented system, result of misaligned funding and compensation models, inadequate coordination and continuity of care </a:t>
            </a:r>
          </a:p>
          <a:p>
            <a:pPr>
              <a:lnSpc>
                <a:spcPct val="110000"/>
              </a:lnSpc>
            </a:pPr>
            <a:r>
              <a:rPr lang="en-CA" sz="2000" dirty="0"/>
              <a:t>System not driven by population and social determinants of health perspective </a:t>
            </a:r>
          </a:p>
          <a:p>
            <a:pPr>
              <a:lnSpc>
                <a:spcPct val="110000"/>
              </a:lnSpc>
            </a:pPr>
            <a:r>
              <a:rPr lang="en-CA" sz="2000" dirty="0"/>
              <a:t>Acute/episodic hospital focus to the detriment of primary and community-focused approaches to care </a:t>
            </a:r>
          </a:p>
          <a:p>
            <a:endParaRPr lang="en-US" sz="2000" dirty="0"/>
          </a:p>
        </p:txBody>
      </p:sp>
    </p:spTree>
    <p:extLst>
      <p:ext uri="{BB962C8B-B14F-4D97-AF65-F5344CB8AC3E}">
        <p14:creationId xmlns:p14="http://schemas.microsoft.com/office/powerpoint/2010/main" val="295897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98D72A-CD64-2442-BA5D-AACC67A4447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accent2"/>
                </a:solidFill>
              </a:rPr>
              <a:t>What is driving the need for change</a:t>
            </a:r>
            <a:endParaRPr lang="en-US" dirty="0">
              <a:solidFill>
                <a:schemeClr val="accent2"/>
              </a:solidFill>
              <a:highlight>
                <a:srgbClr val="FFFF00"/>
              </a:highlight>
            </a:endParaRPr>
          </a:p>
        </p:txBody>
      </p:sp>
      <p:sp>
        <p:nvSpPr>
          <p:cNvPr id="8" name="Content Placeholder 2">
            <a:extLst>
              <a:ext uri="{FF2B5EF4-FFF2-40B4-BE49-F238E27FC236}">
                <a16:creationId xmlns:a16="http://schemas.microsoft.com/office/drawing/2014/main" id="{69E0D410-1291-DB48-A3EE-3D4FEA85641B}"/>
              </a:ext>
            </a:extLst>
          </p:cNvPr>
          <p:cNvSpPr txBox="1">
            <a:spLocks/>
          </p:cNvSpPr>
          <p:nvPr/>
        </p:nvSpPr>
        <p:spPr>
          <a:xfrm>
            <a:off x="838200" y="1853184"/>
            <a:ext cx="10876280" cy="40010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CA" sz="2600" dirty="0">
                <a:solidFill>
                  <a:srgbClr val="3DA38E">
                    <a:lumMod val="50000"/>
                  </a:srgbClr>
                </a:solidFill>
              </a:rPr>
              <a:t>Performance and Adaptation</a:t>
            </a:r>
            <a:endParaRPr lang="en-CA" sz="2000" dirty="0"/>
          </a:p>
          <a:p>
            <a:pPr>
              <a:lnSpc>
                <a:spcPct val="110000"/>
              </a:lnSpc>
            </a:pPr>
            <a:r>
              <a:rPr lang="en-CA" sz="2000" dirty="0"/>
              <a:t>Workflows and how services are delivered not optimized, don’t reflect patient preferences</a:t>
            </a:r>
          </a:p>
          <a:p>
            <a:pPr>
              <a:lnSpc>
                <a:spcPct val="110000"/>
              </a:lnSpc>
            </a:pPr>
            <a:r>
              <a:rPr lang="en-CA" sz="2000" dirty="0"/>
              <a:t>Inconsistent quality of care, limited standardization of clinical care pathways/protocols, insufficient uptake and support for quality improvement at the frontline </a:t>
            </a:r>
          </a:p>
          <a:p>
            <a:pPr>
              <a:lnSpc>
                <a:spcPct val="110000"/>
              </a:lnSpc>
            </a:pPr>
            <a:r>
              <a:rPr lang="en-CA" sz="2000" dirty="0"/>
              <a:t>Insufficient measurement and accountability</a:t>
            </a:r>
          </a:p>
          <a:p>
            <a:pPr>
              <a:lnSpc>
                <a:spcPct val="110000"/>
              </a:lnSpc>
            </a:pPr>
            <a:r>
              <a:rPr lang="en-CA" sz="2000" dirty="0"/>
              <a:t>Inadequate implementation and adoption of technology, including limited interoperability </a:t>
            </a:r>
          </a:p>
        </p:txBody>
      </p:sp>
    </p:spTree>
    <p:extLst>
      <p:ext uri="{BB962C8B-B14F-4D97-AF65-F5344CB8AC3E}">
        <p14:creationId xmlns:p14="http://schemas.microsoft.com/office/powerpoint/2010/main" val="49336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3BF524-B659-2649-B178-08AB6153262D}"/>
              </a:ext>
            </a:extLst>
          </p:cNvPr>
          <p:cNvSpPr>
            <a:spLocks noGrp="1"/>
          </p:cNvSpPr>
          <p:nvPr>
            <p:ph type="title"/>
          </p:nvPr>
        </p:nvSpPr>
        <p:spPr>
          <a:xfrm>
            <a:off x="838200" y="365125"/>
            <a:ext cx="10515600" cy="1325563"/>
          </a:xfrm>
        </p:spPr>
        <p:txBody>
          <a:bodyPr/>
          <a:lstStyle/>
          <a:p>
            <a:r>
              <a:rPr lang="en-US" dirty="0">
                <a:solidFill>
                  <a:schemeClr val="accent2"/>
                </a:solidFill>
              </a:rPr>
              <a:t>What is driving the need for change</a:t>
            </a:r>
            <a:endParaRPr lang="en-US" dirty="0">
              <a:solidFill>
                <a:schemeClr val="accent2"/>
              </a:solidFill>
              <a:highlight>
                <a:srgbClr val="FFFF00"/>
              </a:highlight>
            </a:endParaRPr>
          </a:p>
        </p:txBody>
      </p:sp>
      <p:sp>
        <p:nvSpPr>
          <p:cNvPr id="9" name="Content Placeholder 2">
            <a:extLst>
              <a:ext uri="{FF2B5EF4-FFF2-40B4-BE49-F238E27FC236}">
                <a16:creationId xmlns:a16="http://schemas.microsoft.com/office/drawing/2014/main" id="{1258FD2C-6B29-1A4A-992F-0C84E0CB2DC9}"/>
              </a:ext>
            </a:extLst>
          </p:cNvPr>
          <p:cNvSpPr txBox="1">
            <a:spLocks/>
          </p:cNvSpPr>
          <p:nvPr/>
        </p:nvSpPr>
        <p:spPr>
          <a:xfrm>
            <a:off x="838200" y="1853184"/>
            <a:ext cx="10876280" cy="40010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600" dirty="0">
                <a:solidFill>
                  <a:srgbClr val="3DA38E">
                    <a:lumMod val="50000"/>
                  </a:srgbClr>
                </a:solidFill>
              </a:rPr>
              <a:t>Leadership</a:t>
            </a:r>
            <a:endParaRPr lang="en-CA" sz="2000" dirty="0"/>
          </a:p>
          <a:p>
            <a:pPr>
              <a:lnSpc>
                <a:spcPct val="110000"/>
              </a:lnSpc>
            </a:pPr>
            <a:r>
              <a:rPr lang="en-CA" sz="2000" dirty="0"/>
              <a:t>Resistance to change at system/service levels among administrators and clinical disciplines </a:t>
            </a:r>
          </a:p>
          <a:p>
            <a:pPr>
              <a:lnSpc>
                <a:spcPct val="110000"/>
              </a:lnSpc>
            </a:pPr>
            <a:r>
              <a:rPr lang="en-CA" sz="2000" dirty="0"/>
              <a:t>Inadequate community, patient and caregiver engagement and broadly representative governance </a:t>
            </a:r>
          </a:p>
          <a:p>
            <a:pPr>
              <a:lnSpc>
                <a:spcPct val="110000"/>
              </a:lnSpc>
            </a:pPr>
            <a:r>
              <a:rPr lang="en-CA" sz="2000" dirty="0"/>
              <a:t>Lack of a shared, clear, co-created vision for the health system</a:t>
            </a:r>
          </a:p>
          <a:p>
            <a:endParaRPr lang="en-US" sz="800" dirty="0"/>
          </a:p>
          <a:p>
            <a:endParaRPr lang="en-US" sz="2000" dirty="0"/>
          </a:p>
        </p:txBody>
      </p:sp>
    </p:spTree>
    <p:extLst>
      <p:ext uri="{BB962C8B-B14F-4D97-AF65-F5344CB8AC3E}">
        <p14:creationId xmlns:p14="http://schemas.microsoft.com/office/powerpoint/2010/main" val="424965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623-A381-8B45-B4D9-5A7719B9F395}"/>
              </a:ext>
            </a:extLst>
          </p:cNvPr>
          <p:cNvSpPr>
            <a:spLocks noGrp="1"/>
          </p:cNvSpPr>
          <p:nvPr>
            <p:ph type="title"/>
          </p:nvPr>
        </p:nvSpPr>
        <p:spPr/>
        <p:txBody>
          <a:bodyPr/>
          <a:lstStyle/>
          <a:p>
            <a:r>
              <a:rPr lang="en-US" dirty="0">
                <a:solidFill>
                  <a:schemeClr val="accent2"/>
                </a:solidFill>
              </a:rPr>
              <a:t>Needs and expectations</a:t>
            </a:r>
          </a:p>
        </p:txBody>
      </p:sp>
      <p:sp>
        <p:nvSpPr>
          <p:cNvPr id="3" name="Content Placeholder 2">
            <a:extLst>
              <a:ext uri="{FF2B5EF4-FFF2-40B4-BE49-F238E27FC236}">
                <a16:creationId xmlns:a16="http://schemas.microsoft.com/office/drawing/2014/main" id="{CC2E5B2C-537F-8844-ABA6-A76410C220C5}"/>
              </a:ext>
            </a:extLst>
          </p:cNvPr>
          <p:cNvSpPr>
            <a:spLocks noGrp="1"/>
          </p:cNvSpPr>
          <p:nvPr>
            <p:ph idx="1"/>
          </p:nvPr>
        </p:nvSpPr>
        <p:spPr>
          <a:xfrm>
            <a:off x="838200" y="1825625"/>
            <a:ext cx="11353800" cy="4351338"/>
          </a:xfrm>
        </p:spPr>
        <p:txBody>
          <a:bodyPr>
            <a:normAutofit/>
          </a:bodyPr>
          <a:lstStyle/>
          <a:p>
            <a:pPr lvl="0"/>
            <a:r>
              <a:rPr lang="en-CA" sz="2000" dirty="0"/>
              <a:t>Public wants a high performing, universal health system that meets their needs</a:t>
            </a:r>
          </a:p>
          <a:p>
            <a:pPr lvl="0"/>
            <a:r>
              <a:rPr lang="en-CA" sz="2000" dirty="0"/>
              <a:t>Patients want their experience to be at the forefront of planning, design and service delivery</a:t>
            </a:r>
          </a:p>
          <a:p>
            <a:pPr lvl="0"/>
            <a:r>
              <a:rPr lang="en-CA" sz="2000" dirty="0"/>
              <a:t>Alberta Health is concerned about the mismatch between per capita spending and expected out comes</a:t>
            </a:r>
          </a:p>
          <a:p>
            <a:pPr lvl="0"/>
            <a:r>
              <a:rPr lang="en-CA" sz="2000" dirty="0"/>
              <a:t>Alberta Health Services are accountable to government and the public- overlap and confusion related to roles and responsibilities causes barriers to improvement</a:t>
            </a:r>
          </a:p>
          <a:p>
            <a:pPr lvl="0"/>
            <a:r>
              <a:rPr lang="en-CA" sz="2000" dirty="0"/>
              <a:t>Health care professionals are not well integrated into teams and do not optimize their shared roles</a:t>
            </a:r>
          </a:p>
          <a:p>
            <a:pPr lvl="0"/>
            <a:r>
              <a:rPr lang="en-CA" sz="2000" dirty="0"/>
              <a:t>Fee-for-service has hindered real change to integrated primary care</a:t>
            </a:r>
          </a:p>
          <a:p>
            <a:endParaRPr lang="en-US" dirty="0"/>
          </a:p>
        </p:txBody>
      </p:sp>
    </p:spTree>
    <p:extLst>
      <p:ext uri="{BB962C8B-B14F-4D97-AF65-F5344CB8AC3E}">
        <p14:creationId xmlns:p14="http://schemas.microsoft.com/office/powerpoint/2010/main" val="117613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623-A381-8B45-B4D9-5A7719B9F395}"/>
              </a:ext>
            </a:extLst>
          </p:cNvPr>
          <p:cNvSpPr>
            <a:spLocks noGrp="1"/>
          </p:cNvSpPr>
          <p:nvPr>
            <p:ph type="title"/>
          </p:nvPr>
        </p:nvSpPr>
        <p:spPr>
          <a:xfrm>
            <a:off x="6336792" y="365125"/>
            <a:ext cx="5074920" cy="1325563"/>
          </a:xfrm>
        </p:spPr>
        <p:txBody>
          <a:bodyPr/>
          <a:lstStyle/>
          <a:p>
            <a:r>
              <a:rPr lang="en-US" dirty="0">
                <a:solidFill>
                  <a:schemeClr val="accent1">
                    <a:lumMod val="20000"/>
                    <a:lumOff val="80000"/>
                  </a:schemeClr>
                </a:solidFill>
              </a:rPr>
              <a:t>Opportunity</a:t>
            </a:r>
          </a:p>
        </p:txBody>
      </p:sp>
      <p:sp>
        <p:nvSpPr>
          <p:cNvPr id="3" name="Content Placeholder 2">
            <a:extLst>
              <a:ext uri="{FF2B5EF4-FFF2-40B4-BE49-F238E27FC236}">
                <a16:creationId xmlns:a16="http://schemas.microsoft.com/office/drawing/2014/main" id="{CC2E5B2C-537F-8844-ABA6-A76410C220C5}"/>
              </a:ext>
            </a:extLst>
          </p:cNvPr>
          <p:cNvSpPr>
            <a:spLocks noGrp="1"/>
          </p:cNvSpPr>
          <p:nvPr>
            <p:ph idx="1"/>
          </p:nvPr>
        </p:nvSpPr>
        <p:spPr>
          <a:xfrm>
            <a:off x="6336792" y="1825625"/>
            <a:ext cx="5257800" cy="4351338"/>
          </a:xfrm>
        </p:spPr>
        <p:txBody>
          <a:bodyPr>
            <a:normAutofit/>
          </a:bodyPr>
          <a:lstStyle/>
          <a:p>
            <a:pPr marL="0" indent="0">
              <a:buNone/>
            </a:pPr>
            <a:r>
              <a:rPr lang="en-US" dirty="0">
                <a:solidFill>
                  <a:schemeClr val="accent1"/>
                </a:solidFill>
              </a:rPr>
              <a:t>A new model, with the patient at the core, offers us the opportunity to realize benefits to all parties.</a:t>
            </a:r>
            <a:br>
              <a:rPr lang="en-US" dirty="0">
                <a:solidFill>
                  <a:schemeClr val="accent1"/>
                </a:solidFill>
              </a:rPr>
            </a:br>
            <a:endParaRPr lang="en-US" sz="2000" dirty="0">
              <a:solidFill>
                <a:schemeClr val="accent1">
                  <a:lumMod val="20000"/>
                  <a:lumOff val="80000"/>
                </a:schemeClr>
              </a:solidFill>
            </a:endParaRPr>
          </a:p>
          <a:p>
            <a:pPr lvl="1"/>
            <a:r>
              <a:rPr lang="en-US" sz="2000" dirty="0">
                <a:solidFill>
                  <a:schemeClr val="accent1">
                    <a:lumMod val="20000"/>
                    <a:lumOff val="80000"/>
                  </a:schemeClr>
                </a:solidFill>
              </a:rPr>
              <a:t>To address the current and future needs of the patients, the medical community and government, transformational change is needed</a:t>
            </a:r>
            <a:br>
              <a:rPr lang="en-US" sz="2000" dirty="0">
                <a:solidFill>
                  <a:schemeClr val="accent1">
                    <a:lumMod val="20000"/>
                    <a:lumOff val="80000"/>
                  </a:schemeClr>
                </a:solidFill>
              </a:rPr>
            </a:br>
            <a:endParaRPr lang="en-US" sz="2000" dirty="0">
              <a:solidFill>
                <a:schemeClr val="accent1">
                  <a:lumMod val="20000"/>
                  <a:lumOff val="80000"/>
                </a:schemeClr>
              </a:solidFill>
            </a:endParaRPr>
          </a:p>
          <a:p>
            <a:pPr lvl="1"/>
            <a:r>
              <a:rPr lang="en-US" sz="2000" dirty="0">
                <a:solidFill>
                  <a:schemeClr val="accent1">
                    <a:lumMod val="20000"/>
                    <a:lumOff val="80000"/>
                  </a:schemeClr>
                </a:solidFill>
              </a:rPr>
              <a:t>There are political, institutional and professional barriers that have historically challenged the scale of change that is required</a:t>
            </a:r>
          </a:p>
          <a:p>
            <a:endParaRPr lang="en-US" dirty="0">
              <a:solidFill>
                <a:schemeClr val="accent1">
                  <a:lumMod val="20000"/>
                  <a:lumOff val="80000"/>
                </a:schemeClr>
              </a:solidFill>
            </a:endParaRPr>
          </a:p>
        </p:txBody>
      </p:sp>
      <p:pic>
        <p:nvPicPr>
          <p:cNvPr id="5" name="Picture 4" descr="A picture containing person, indoor&#10;&#10;Description automatically generated">
            <a:extLst>
              <a:ext uri="{FF2B5EF4-FFF2-40B4-BE49-F238E27FC236}">
                <a16:creationId xmlns:a16="http://schemas.microsoft.com/office/drawing/2014/main" id="{C61D8F43-838B-8342-B5C9-39C0B7B4F5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5839968" cy="6858000"/>
          </a:xfrm>
          <a:prstGeom prst="rect">
            <a:avLst/>
          </a:prstGeom>
        </p:spPr>
      </p:pic>
    </p:spTree>
    <p:extLst>
      <p:ext uri="{BB962C8B-B14F-4D97-AF65-F5344CB8AC3E}">
        <p14:creationId xmlns:p14="http://schemas.microsoft.com/office/powerpoint/2010/main" val="63458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3"/>
        <p:cNvGrpSpPr/>
        <p:nvPr/>
      </p:nvGrpSpPr>
      <p:grpSpPr>
        <a:xfrm>
          <a:off x="0" y="0"/>
          <a:ext cx="0" cy="0"/>
          <a:chOff x="0" y="0"/>
          <a:chExt cx="0" cy="0"/>
        </a:xfrm>
      </p:grpSpPr>
      <p:sp>
        <p:nvSpPr>
          <p:cNvPr id="4" name="Title 3">
            <a:extLst>
              <a:ext uri="{FF2B5EF4-FFF2-40B4-BE49-F238E27FC236}">
                <a16:creationId xmlns:a16="http://schemas.microsoft.com/office/drawing/2014/main" id="{DF2B33A0-8E11-3648-9153-4E4E9E9D24F6}"/>
              </a:ext>
            </a:extLst>
          </p:cNvPr>
          <p:cNvSpPr>
            <a:spLocks noGrp="1"/>
          </p:cNvSpPr>
          <p:nvPr>
            <p:ph type="title"/>
          </p:nvPr>
        </p:nvSpPr>
        <p:spPr>
          <a:xfrm>
            <a:off x="588010" y="4294442"/>
            <a:ext cx="10515600" cy="2852737"/>
          </a:xfrm>
        </p:spPr>
        <p:txBody>
          <a:bodyPr>
            <a:noAutofit/>
          </a:bodyPr>
          <a:lstStyle/>
          <a:p>
            <a:r>
              <a:rPr lang="en-CA" sz="8000" dirty="0">
                <a:solidFill>
                  <a:schemeClr val="accent2">
                    <a:lumMod val="75000"/>
                  </a:schemeClr>
                </a:solidFill>
              </a:rPr>
              <a:t>Transforming Alberta’s health care system requires both a new system and a new service design. </a:t>
            </a:r>
            <a:br>
              <a:rPr lang="en-CA" sz="8000" dirty="0">
                <a:solidFill>
                  <a:schemeClr val="accent2">
                    <a:lumMod val="75000"/>
                  </a:schemeClr>
                </a:solidFill>
              </a:rPr>
            </a:br>
            <a:endParaRPr lang="en-US" sz="8000" dirty="0">
              <a:solidFill>
                <a:schemeClr val="accent2">
                  <a:lumMod val="75000"/>
                </a:schemeClr>
              </a:solidFill>
            </a:endParaRPr>
          </a:p>
        </p:txBody>
      </p:sp>
    </p:spTree>
    <p:extLst>
      <p:ext uri="{BB962C8B-B14F-4D97-AF65-F5344CB8AC3E}">
        <p14:creationId xmlns:p14="http://schemas.microsoft.com/office/powerpoint/2010/main" val="3082070588"/>
      </p:ext>
    </p:extLst>
  </p:cSld>
  <p:clrMapOvr>
    <a:masterClrMapping/>
  </p:clrMapOvr>
</p:sld>
</file>

<file path=ppt/theme/theme1.xml><?xml version="1.0" encoding="utf-8"?>
<a:theme xmlns:a="http://schemas.openxmlformats.org/drawingml/2006/main" name="Office Theme">
  <a:themeElements>
    <a:clrScheme name="Custom 2">
      <a:dk1>
        <a:srgbClr val="2D333C"/>
      </a:dk1>
      <a:lt1>
        <a:srgbClr val="FFFFFF"/>
      </a:lt1>
      <a:dk2>
        <a:srgbClr val="485160"/>
      </a:dk2>
      <a:lt2>
        <a:srgbClr val="E7E6E6"/>
      </a:lt2>
      <a:accent1>
        <a:srgbClr val="E3D586"/>
      </a:accent1>
      <a:accent2>
        <a:srgbClr val="3DA38E"/>
      </a:accent2>
      <a:accent3>
        <a:srgbClr val="CC6E30"/>
      </a:accent3>
      <a:accent4>
        <a:srgbClr val="632B34"/>
      </a:accent4>
      <a:accent5>
        <a:srgbClr val="76837F"/>
      </a:accent5>
      <a:accent6>
        <a:srgbClr val="04334C"/>
      </a:accent6>
      <a:hlink>
        <a:srgbClr val="3E8DA4"/>
      </a:hlink>
      <a:folHlink>
        <a:srgbClr val="632B3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TotalTime>
  <Words>2391</Words>
  <Application>Microsoft Office PowerPoint</Application>
  <PresentationFormat>Widescreen</PresentationFormat>
  <Paragraphs>217</Paragraphs>
  <Slides>35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Primary Care 2030:  White Paper on Transforming  Primary and Community-Based  Care </vt:lpstr>
      <vt:lpstr>Primary Care Alliance (PCA)</vt:lpstr>
      <vt:lpstr>Primary Care 2030</vt:lpstr>
      <vt:lpstr>What is driving the need for change</vt:lpstr>
      <vt:lpstr>PowerPoint Presentation</vt:lpstr>
      <vt:lpstr>What is driving the need for change</vt:lpstr>
      <vt:lpstr>Needs and expectations</vt:lpstr>
      <vt:lpstr>Opportunity</vt:lpstr>
      <vt:lpstr>Transforming Alberta’s health care system requires both a new system and a new service design.  </vt:lpstr>
      <vt:lpstr>How we’ll get there</vt:lpstr>
      <vt:lpstr>How we’ll get there</vt:lpstr>
      <vt:lpstr>How we’ll get there</vt:lpstr>
      <vt:lpstr>How we’ll get there</vt:lpstr>
      <vt:lpstr>How we’ll get there</vt:lpstr>
      <vt:lpstr>How we’ll get there</vt:lpstr>
      <vt:lpstr>How we’ll get there</vt:lpstr>
      <vt:lpstr>How we’ll get there</vt:lpstr>
      <vt:lpstr>How we’ll get there</vt:lpstr>
      <vt:lpstr>Large-scale change  is possible.</vt:lpstr>
      <vt:lpstr>Alberta has made major progress in the last 20 years - and we can improve even more.</vt:lpstr>
      <vt:lpstr>The Patient’s Medical Home will be the point of access to the health and social care systems for Albertans – a dedicated team of health professionals support them in accessing and navigating care to meet their health needs.  </vt:lpstr>
      <vt:lpstr>Patient-Preferred Pathways to Care</vt:lpstr>
      <vt:lpstr>The Patient’s Medical Home:  Situation Sample 1: Preventative Services</vt:lpstr>
      <vt:lpstr>The Patient’s Medical Home:  Situation Sample 2: Chronic Care</vt:lpstr>
      <vt:lpstr>PowerPoint Presentation</vt:lpstr>
      <vt:lpstr>Community-Based Care</vt:lpstr>
      <vt:lpstr>PowerPoint Presentation</vt:lpstr>
      <vt:lpstr>PowerPoint Presentation</vt:lpstr>
      <vt:lpstr>Patient Experience in a Social Determinants and Population Health-Driven System</vt:lpstr>
      <vt:lpstr>And the system we’re proposing is designed to measure, learn and adapt.</vt:lpstr>
      <vt:lpstr>PowerPoint Presentation</vt:lpstr>
      <vt:lpstr>PowerPoint Presentation</vt:lpstr>
      <vt:lpstr>PowerPoint Presentation</vt:lpstr>
      <vt:lpstr>It is time to push through political, institutional and professional barriers and work together create a system that benefits all Albertans.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Opportunity</dc:title>
  <dc:creator>Michael Brechtel</dc:creator>
  <cp:lastModifiedBy>Debbie Kuss</cp:lastModifiedBy>
  <cp:revision>48</cp:revision>
  <dcterms:created xsi:type="dcterms:W3CDTF">2022-02-10T20:59:17Z</dcterms:created>
  <dcterms:modified xsi:type="dcterms:W3CDTF">2022-05-17T16:30:46Z</dcterms:modified>
</cp:coreProperties>
</file>