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64" r:id="rId2"/>
    <p:sldId id="365" r:id="rId3"/>
    <p:sldId id="352" r:id="rId4"/>
    <p:sldId id="370" r:id="rId5"/>
    <p:sldId id="371" r:id="rId6"/>
    <p:sldId id="366" r:id="rId7"/>
    <p:sldId id="367" r:id="rId8"/>
    <p:sldId id="368" r:id="rId9"/>
    <p:sldId id="369" r:id="rId10"/>
    <p:sldId id="3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1EE806-FCDE-BF42-22DA-38E3B209E3FD}" name="Zachary Fritze" initials="ZF" userId="S::zfritze@berlincommunications.onmicrosoft.com::5153644a-1911-49ec-b444-89aa9792d5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/>
    <p:restoredTop sz="82720"/>
  </p:normalViewPr>
  <p:slideViewPr>
    <p:cSldViewPr snapToGrid="0" snapToObjects="1">
      <p:cViewPr varScale="1">
        <p:scale>
          <a:sx n="72" d="100"/>
          <a:sy n="72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Kuss" userId="9c045b1a-88b1-4dc6-8812-957b086524a6" providerId="ADAL" clId="{482CA0C4-1E68-4C69-9411-FD266A7A04AB}"/>
    <pc:docChg chg="delSld">
      <pc:chgData name="Debbie Kuss" userId="9c045b1a-88b1-4dc6-8812-957b086524a6" providerId="ADAL" clId="{482CA0C4-1E68-4C69-9411-FD266A7A04AB}" dt="2022-05-17T16:31:54.717" v="0" actId="47"/>
      <pc:docMkLst>
        <pc:docMk/>
      </pc:docMkLst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214494536" sldId="261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0" sldId="266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2353744686" sldId="267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634585893" sldId="268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1176132799" sldId="269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797002493" sldId="270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45476077" sldId="271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854040626" sldId="272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99598322" sldId="274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2958978599" sldId="275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082070588" sldId="276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0" sldId="288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368680151" sldId="311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2202431000" sldId="313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7162165" sldId="314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0" sldId="317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4090296929" sldId="325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462923266" sldId="333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2248127749" sldId="334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563663141" sldId="336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1812955109" sldId="337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342075326" sldId="338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2755758172" sldId="339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1577461919" sldId="343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361770256" sldId="344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4072378813" sldId="345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1469248689" sldId="346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287122046" sldId="347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1149944971" sldId="348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043746246" sldId="360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805618603" sldId="361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2629821516" sldId="362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3482549986" sldId="363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493369224" sldId="378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4249651714" sldId="379"/>
        </pc:sldMkLst>
      </pc:sldChg>
      <pc:sldChg chg="del">
        <pc:chgData name="Debbie Kuss" userId="9c045b1a-88b1-4dc6-8812-957b086524a6" providerId="ADAL" clId="{482CA0C4-1E68-4C69-9411-FD266A7A04AB}" dt="2022-05-17T16:31:54.717" v="0" actId="47"/>
        <pc:sldMkLst>
          <pc:docMk/>
          <pc:sldMk cId="155016468" sldId="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70C92-1E2E-6647-8457-D868D7EF77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D55E-F725-AE4D-91D3-05489DB01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4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2" name="Google Shape;7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6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BB739-692E-5A44-8CAF-920930283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28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BB739-692E-5A44-8CAF-920930283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09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2" name="Google Shape;7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27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09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8516-CA86-494A-9730-4F2901B74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298FF-E3CC-E04C-A7CC-24CAA46DA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15AD-4689-3441-B8B5-213A00EB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59B84-0AED-874D-A8D3-1A69A2EA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46CC-63C6-D24E-8AA1-FFB8E416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E385-BC8C-FD42-B83B-981B365D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3B9D7-13E4-D14D-A0C9-405D3A00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965B-BA14-F94C-8BA7-09C788E0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5183-6757-6949-BD31-4EA1EC67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ED09-2A62-FD42-AAF0-6F0AF50D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4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078AD-945D-D74E-81A8-EBDFDB73E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44147-C44C-9747-91FE-AD2702C32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1A53F-966F-8745-84B5-55CB5F7C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51312-55EC-B64F-B657-68507379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2B2B-E423-1342-856C-C2F33DA2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7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83E0-D4EF-2F46-A173-AF53C612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9195-2F18-1C4C-910B-098274DE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95F9C-C5BE-5D44-9F3E-2ADC7EA2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013A7-6BF7-E841-9FD0-FC9F16A7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20E4D-E708-1148-A919-7C8BEB12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FD68-D50B-FF48-8F47-107C1E5A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166D2-0031-1140-91E9-D7AF73C1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49AFC-FFA4-D94F-A3AE-3915A9D4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56506-02BF-634D-AE0C-A29D2955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DC2D0-0E17-B24A-8380-7337579E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3A41-D333-7344-9C45-94279A7F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8CA4-C24E-AF45-B06E-7CC1D9E56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D43A9-65ED-3946-A568-102E9F072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7937A-CD32-5648-A298-79201375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2FC1-40F3-BF48-80DA-2D073452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40383-A0ED-044C-90C3-EBF483A4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D2A8-C8B9-F74A-B9EA-0685BBB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36C2-88BE-B043-8BF3-0FC442BCD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ED321-4A8B-9F4D-B81A-369B1C740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0A9D8-6718-CD42-80C1-62E313152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D8F98-B16C-8040-B0AD-B56F3D855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C9AE2-12A5-C440-BBFC-5DC85226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DE024-6D7A-4F4C-809A-F6FD57FC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6923B-98C5-FC42-8483-63E8A10C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2B62-04D3-1D4A-86F3-D9729992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35B83-056A-3344-817B-C13F3C36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D9B29-82DB-F84F-B269-02610CFD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C7A65-CB49-F54A-B490-3712FBD5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7B11D-9008-9848-8CF8-E9A8B24F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6A12D-45D2-0348-B236-C002B10B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0DC52-3FFA-B144-82B8-E4869A05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8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1FED-39D6-524A-8A1D-5EF54F96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C1CE-6889-E643-9494-F1CA04FC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B050B-3D8F-9648-835A-ED51468B7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7BA4C-163D-F346-A636-6C79F055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40C42-A48A-F845-93A3-F9D41CC6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B5A72-DC08-D243-A20B-91D98697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7A63-CD7D-B94E-BA4A-9EB4559F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4E956-7D27-C448-A4C7-667EFB8DE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61CBD-6EB9-BF4F-9D4F-0394356DF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2A7DF-8099-FD4D-AEF1-12158658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AD2E4-0A6E-1942-84B5-5FCA995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9031C-981B-CB49-AA51-2068120D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0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77DD0-34DB-394B-AF75-2DE404AD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B0435-CF48-3D48-A454-49226B354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2DB14-C607-AB45-905C-B645A1768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E9C8-6996-D940-ADD9-4B18910EA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CCF3-BA74-9D42-9F36-38AEEB910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E067-9D30-6C42-A2AA-C601E92ED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4AE0-0B42-C140-BC63-04ECF1A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45BB-266C-D14B-9258-45363D98C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6" y="1405192"/>
            <a:ext cx="11194473" cy="2387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accent1"/>
                </a:solidFill>
              </a:rPr>
              <a:t>Primary Care 2030: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White Paper on Transforming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Primary and Community-Based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Care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23F95-14BF-894E-B109-7DFAC4808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6" y="3884867"/>
            <a:ext cx="9670474" cy="1655762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bg2"/>
                </a:solidFill>
              </a:rPr>
              <a:t>Meeting/stakeholder name</a:t>
            </a:r>
            <a:br>
              <a:rPr lang="en-US" sz="1600" dirty="0">
                <a:solidFill>
                  <a:schemeClr val="bg2"/>
                </a:solidFill>
              </a:rPr>
            </a:b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Presenter name, title,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4CECC-9035-094E-946D-0EA61801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7526" y="845311"/>
            <a:ext cx="1915160" cy="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0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B3F9F-A91F-4F47-B8FE-2ED5DDFB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34378"/>
            <a:ext cx="10515600" cy="2852737"/>
          </a:xfrm>
          <a:noFill/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 is time to push through political, institutional and professional barriers and work together create a system that benefits all Albertans.</a:t>
            </a:r>
          </a:p>
        </p:txBody>
      </p:sp>
    </p:spTree>
    <p:extLst>
      <p:ext uri="{BB962C8B-B14F-4D97-AF65-F5344CB8AC3E}">
        <p14:creationId xmlns:p14="http://schemas.microsoft.com/office/powerpoint/2010/main" val="377307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2B33A0-8E11-3648-9153-4E4E9E9D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" y="4294442"/>
            <a:ext cx="10515600" cy="2852737"/>
          </a:xfrm>
        </p:spPr>
        <p:txBody>
          <a:bodyPr>
            <a:noAutofit/>
          </a:bodyPr>
          <a:lstStyle/>
          <a:p>
            <a:r>
              <a:rPr lang="en-CA" sz="8000" dirty="0">
                <a:solidFill>
                  <a:schemeClr val="accent2">
                    <a:lumMod val="75000"/>
                  </a:schemeClr>
                </a:solidFill>
              </a:rPr>
              <a:t>Transforming Alberta’s health care system requires both a new system and a new service design. </a:t>
            </a:r>
            <a:br>
              <a:rPr lang="en-CA" sz="80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B3F9F-A91F-4F47-B8FE-2ED5DDFB329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t">
            <a:norm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Large-scale change </a:t>
            </a:r>
            <a:br>
              <a:rPr lang="en-US" sz="8000" dirty="0">
                <a:solidFill>
                  <a:schemeClr val="accent1"/>
                </a:solidFill>
              </a:rPr>
            </a:br>
            <a:r>
              <a:rPr lang="en-US" sz="8000" dirty="0">
                <a:solidFill>
                  <a:schemeClr val="accent1"/>
                </a:solidFill>
              </a:rPr>
              <a:t>is possible.</a:t>
            </a:r>
          </a:p>
        </p:txBody>
      </p:sp>
    </p:spTree>
    <p:extLst>
      <p:ext uri="{BB962C8B-B14F-4D97-AF65-F5344CB8AC3E}">
        <p14:creationId xmlns:p14="http://schemas.microsoft.com/office/powerpoint/2010/main" val="28030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E623-A381-8B45-B4D9-5A7719B9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we’ll get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5B2C-537F-8844-ABA6-A76410C2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53146" cy="132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Evolve the organizational structures in the healthcare system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D13F73-C68E-E04F-A1C6-28A30BE3E2BA}"/>
              </a:ext>
            </a:extLst>
          </p:cNvPr>
          <p:cNvSpPr txBox="1">
            <a:spLocks/>
          </p:cNvSpPr>
          <p:nvPr/>
        </p:nvSpPr>
        <p:spPr>
          <a:xfrm>
            <a:off x="838200" y="3151188"/>
            <a:ext cx="2476500" cy="2751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500" b="0" i="0" u="none" strike="noStrike" kern="1200" cap="none" spc="0" normalizeH="0" baseline="0" noProof="0" dirty="0">
                <a:ln>
                  <a:noFill/>
                </a:ln>
                <a:solidFill>
                  <a:srgbClr val="2D33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are required to the existing provincial, regional and practice-based organizational structures.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33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integrated funding, administrative and delivery system for primary and community-based health care services is needed.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3300" b="0" i="0" u="none" strike="noStrike" kern="1200" cap="none" spc="0" normalizeH="0" baseline="0" noProof="0" dirty="0">
              <a:ln>
                <a:noFill/>
              </a:ln>
              <a:solidFill>
                <a:srgbClr val="2D33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D33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Website&#10;&#10;Description automatically generated">
            <a:extLst>
              <a:ext uri="{FF2B5EF4-FFF2-40B4-BE49-F238E27FC236}">
                <a16:creationId xmlns:a16="http://schemas.microsoft.com/office/drawing/2014/main" id="{950299A6-4EFB-6544-B4D7-04E91D9FF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38"/>
          <a:stretch/>
        </p:blipFill>
        <p:spPr>
          <a:xfrm>
            <a:off x="3314700" y="339977"/>
            <a:ext cx="8654926" cy="57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E623-A381-8B45-B4D9-5A7719B9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we’ll get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5B2C-537F-8844-ABA6-A76410C2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624329" cy="17462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Orient systems for ongoing patient care around the Patient’s Medical Home/Integrated Health Neighborhood.</a:t>
            </a:r>
          </a:p>
          <a:p>
            <a:endParaRPr lang="en-US" dirty="0"/>
          </a:p>
        </p:txBody>
      </p:sp>
      <p:pic>
        <p:nvPicPr>
          <p:cNvPr id="5" name="Google Shape;898;p42">
            <a:extLst>
              <a:ext uri="{FF2B5EF4-FFF2-40B4-BE49-F238E27FC236}">
                <a16:creationId xmlns:a16="http://schemas.microsoft.com/office/drawing/2014/main" id="{A983F697-45DE-3946-8D46-A78F0B9FC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700" y="1027906"/>
            <a:ext cx="8764772" cy="46676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6837CE-C7C6-8D4D-A4B6-D0A715F0D1CD}"/>
              </a:ext>
            </a:extLst>
          </p:cNvPr>
          <p:cNvSpPr txBox="1">
            <a:spLocks/>
          </p:cNvSpPr>
          <p:nvPr/>
        </p:nvSpPr>
        <p:spPr>
          <a:xfrm>
            <a:off x="838199" y="3706813"/>
            <a:ext cx="2476500" cy="2123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800" b="0" i="0" u="none" strike="noStrike" kern="1200" cap="none" spc="0" normalizeH="0" baseline="0" noProof="0" dirty="0">
                <a:ln>
                  <a:noFill/>
                </a:ln>
                <a:solidFill>
                  <a:srgbClr val="2D33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High-performing health systems are integrated, with streamlined funding and service delivery, and they are community and population health driven, with a primary care orientation.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D33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6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2B33A0-8E11-3648-9153-4E4E9E9D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7440"/>
            <a:ext cx="10515600" cy="400304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</a:rPr>
              <a:t>The Patient’s Medical Home will be the point of access to the health and social care systems for Albertans – a dedicated team of health professionals support them in accessing and navigating care to meet their health needs. </a:t>
            </a:r>
            <a:br>
              <a:rPr lang="en-CA" sz="400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0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AE83-50FD-AF48-906C-17169217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Community-Based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48EE7-870E-D242-9157-E229D407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322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the future, health and social services in the community will be part of an integrated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neighbourhood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team. Services will be designed to ensure patients experience seamless transitions across different providers and care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7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8"/>
          <p:cNvSpPr txBox="1">
            <a:spLocks noGrp="1"/>
          </p:cNvSpPr>
          <p:nvPr>
            <p:ph type="title"/>
          </p:nvPr>
        </p:nvSpPr>
        <p:spPr>
          <a:xfrm>
            <a:off x="838200" y="1393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Bookman Old Style"/>
                <a:cs typeface="Bookman Old Style"/>
                <a:sym typeface="Bookman Old Style"/>
              </a:rPr>
              <a:t>Patient Experience in a Social Determinants and Population Health-Driven System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497424-F87C-C843-A3A8-2DE66B6C1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4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The new health system structure will help to improve the health status of Albertans by addressing the interrelated conditions and factors that affect health.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Attention will be given to health equity, social justice, human rights and the most vulnerable – a broader focus on the moral determinants of health.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6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9656-3BD8-704D-93D9-CCC69D7DC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125" y="1900286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And the system we’re proposing is designed to measure, learn and adapt.</a:t>
            </a:r>
          </a:p>
        </p:txBody>
      </p:sp>
    </p:spTree>
    <p:extLst>
      <p:ext uri="{BB962C8B-B14F-4D97-AF65-F5344CB8AC3E}">
        <p14:creationId xmlns:p14="http://schemas.microsoft.com/office/powerpoint/2010/main" val="71021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D333C"/>
      </a:dk1>
      <a:lt1>
        <a:srgbClr val="FFFFFF"/>
      </a:lt1>
      <a:dk2>
        <a:srgbClr val="485160"/>
      </a:dk2>
      <a:lt2>
        <a:srgbClr val="E7E6E6"/>
      </a:lt2>
      <a:accent1>
        <a:srgbClr val="E3D586"/>
      </a:accent1>
      <a:accent2>
        <a:srgbClr val="3DA38E"/>
      </a:accent2>
      <a:accent3>
        <a:srgbClr val="CC6E30"/>
      </a:accent3>
      <a:accent4>
        <a:srgbClr val="632B34"/>
      </a:accent4>
      <a:accent5>
        <a:srgbClr val="76837F"/>
      </a:accent5>
      <a:accent6>
        <a:srgbClr val="04334C"/>
      </a:accent6>
      <a:hlink>
        <a:srgbClr val="3E8DA4"/>
      </a:hlink>
      <a:folHlink>
        <a:srgbClr val="632B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326</Words>
  <Application>Microsoft Office PowerPoint</Application>
  <PresentationFormat>Widescreen</PresentationFormat>
  <Paragraphs>23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Primary Care 2030:  White Paper on Transforming  Primary and Community-Based  Care </vt:lpstr>
      <vt:lpstr>Transforming Alberta’s health care system requires both a new system and a new service design.  </vt:lpstr>
      <vt:lpstr>Large-scale change  is possible.</vt:lpstr>
      <vt:lpstr>How we’ll get there</vt:lpstr>
      <vt:lpstr>How we’ll get there</vt:lpstr>
      <vt:lpstr>The Patient’s Medical Home will be the point of access to the health and social care systems for Albertans – a dedicated team of health professionals support them in accessing and navigating care to meet their health needs.  </vt:lpstr>
      <vt:lpstr>Community-Based Care</vt:lpstr>
      <vt:lpstr>Patient Experience in a Social Determinants and Population Health-Driven System</vt:lpstr>
      <vt:lpstr>And the system we’re proposing is designed to measure, learn and adapt.</vt:lpstr>
      <vt:lpstr>It is time to push through political, institutional and professional barriers and work together create a system that benefits all Albertans.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</dc:title>
  <dc:creator>Michael Brechtel</dc:creator>
  <cp:lastModifiedBy>Debbie Kuss</cp:lastModifiedBy>
  <cp:revision>48</cp:revision>
  <dcterms:created xsi:type="dcterms:W3CDTF">2022-02-10T20:59:17Z</dcterms:created>
  <dcterms:modified xsi:type="dcterms:W3CDTF">2022-05-17T16:31:57Z</dcterms:modified>
</cp:coreProperties>
</file>