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80"/>
    <a:srgbClr val="DEB308"/>
    <a:srgbClr val="01AAFF"/>
    <a:srgbClr val="009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231F3-BD38-47F5-B3D4-5F7F2F32C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B34CE-1ED0-4C05-9096-FE629747F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2688D-AE68-4759-BEFE-E4528F454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F3532-6696-4C80-B7CD-87015D3C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B8556-B170-4115-8A80-16DC4DB25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135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E314C-546C-4D5E-B2B4-B4C7D6C1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19690-E2F9-47D2-8B93-15D9DDAA0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767B6-13D8-4637-8E5B-1D03C392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82EF3-0465-4D7E-9F09-E664EBE1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CA493-2855-486B-B045-CBD016A7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935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71C404-D7BA-435C-AECF-E1FBFC9E85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AC3E21-60C2-4C72-AE8C-A4B2AA4E3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51E48-D056-4374-86AA-2546973E2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80D92-35FA-4639-A1F9-59FAB7C9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0A27D-E41C-4695-B630-2931FC49B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42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9DF6-F946-45B2-B488-90903AD05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4EFA5-57C6-403F-9775-9C02FA61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24A31-FE1A-4A3B-9988-DD512926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2EA96-2D0D-43D9-84E3-E1FB4A2A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09ABE-C104-4FB6-8F1F-C5A6DAB3F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226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40EAE-C2DA-4D6D-8EE8-FA6B67BB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AAB4C-8101-48CD-8606-1E6889CA0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D61C6-EC20-4298-958A-07FC82E40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7BB2E-59EC-43F5-BC44-E63FB7BF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F51CF-1118-4046-896A-34DC5A8C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875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39B8-2C94-4E74-B76E-AD55AFDEB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9DA7A-B936-47AD-9005-10E52A01B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4D97F3-18DA-4300-8A81-081E577AA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0942F-6934-4735-826C-EC9F17BC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0875A-C613-43F6-B9E0-8AA63854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1A8BD-184D-4933-B81C-AC9A877B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2941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D526C-CB4F-4265-AEAF-D51134507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31959-D178-43C0-98BB-09097D48E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5394F0-D597-47A1-89DD-55F280EC3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DE19B-B96F-421A-A502-8D5773E92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BDF23-9E34-488B-AABC-4FF364C86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7265F-5DF5-4890-9294-4520AD05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3063D4-1B66-4889-8BAB-36695A67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C53F59-9528-4F61-B2DF-75BF9343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46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CC363-0D64-4C7D-ACAE-4BBAD520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8C5025-6594-4F2D-8048-E1ADAB5EC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8667D-0561-4F74-B228-2230ED96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8FE71-67A7-4308-9A3D-E3632CA99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712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BFE51-5A8D-4424-9546-B769A2B1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B8577-453A-4A26-BA34-39650320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71B53-8F52-41B1-8595-6CBB5A5F1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111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ED1B5-1BCA-4397-936F-5886F926F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0B0AC-F924-4D67-B5E5-F0C041147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515F23-5D6C-4141-8860-8DB069AEF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A2F10-0F42-4041-A599-77A189D0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531BC-7A0A-438A-95FD-5E688C03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09D52D-49A7-4A84-BE9F-FE3B41A0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663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F3F3F-F9E3-467B-83CC-E7C7A3D79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CDE6A-4B84-4FCC-A419-C79D6713C1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F0987-0DAC-46E6-AD7D-C853CF917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2EA502-8646-4CA6-9026-6EAD369AD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232CD-7456-4BE6-81A3-2417E0743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76CF4-A2FD-4686-B58C-26C27DCE2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72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C322F8-A6CB-4E4A-9BD4-A23EC8B87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0B99B-9E52-400D-B3AF-F4A4BD9BE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0ADAC-4AA0-4E59-86AC-49789FE48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50C9-A4C9-4225-9151-8414989D1F0D}" type="datetimeFigureOut">
              <a:rPr lang="en-CA" smtClean="0"/>
              <a:t>2022-07-14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9ED8-2E73-44CF-9FFF-6ACFB0A11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840D6-649E-4E84-97A4-94BB50DEC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5C408-1F93-476B-8235-1EB05990DB3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318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530F1E8-205C-4638-831C-A98ECEDAFC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90972"/>
              </p:ext>
            </p:extLst>
          </p:nvPr>
        </p:nvGraphicFramePr>
        <p:xfrm>
          <a:off x="433451" y="534418"/>
          <a:ext cx="10931234" cy="626043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9697">
                  <a:extLst>
                    <a:ext uri="{9D8B030D-6E8A-4147-A177-3AD203B41FA5}">
                      <a16:colId xmlns:a16="http://schemas.microsoft.com/office/drawing/2014/main" val="841255876"/>
                    </a:ext>
                  </a:extLst>
                </a:gridCol>
                <a:gridCol w="1858488">
                  <a:extLst>
                    <a:ext uri="{9D8B030D-6E8A-4147-A177-3AD203B41FA5}">
                      <a16:colId xmlns:a16="http://schemas.microsoft.com/office/drawing/2014/main" val="564323183"/>
                    </a:ext>
                  </a:extLst>
                </a:gridCol>
                <a:gridCol w="8663049">
                  <a:extLst>
                    <a:ext uri="{9D8B030D-6E8A-4147-A177-3AD203B41FA5}">
                      <a16:colId xmlns:a16="http://schemas.microsoft.com/office/drawing/2014/main" val="3496115205"/>
                    </a:ext>
                  </a:extLst>
                </a:gridCol>
              </a:tblGrid>
              <a:tr h="705839">
                <a:tc rowSpan="3">
                  <a:txBody>
                    <a:bodyPr/>
                    <a:lstStyle/>
                    <a:p>
                      <a:pPr algn="ctr"/>
                      <a:r>
                        <a:rPr lang="en-CA" sz="1800" b="1" baseline="0" dirty="0"/>
                        <a:t>Internal to Clinic</a:t>
                      </a:r>
                    </a:p>
                  </a:txBody>
                  <a:tcPr vert="vert27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Custodian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74902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74902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07924"/>
                  </a:ext>
                </a:extLst>
              </a:tr>
              <a:tr h="705839">
                <a:tc vMerge="1">
                  <a:txBody>
                    <a:bodyPr/>
                    <a:lstStyle/>
                    <a:p>
                      <a:endParaRPr lang="en-CA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48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Affiliate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5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874487"/>
                  </a:ext>
                </a:extLst>
              </a:tr>
              <a:tr h="705839">
                <a:tc vMerge="1">
                  <a:txBody>
                    <a:bodyPr/>
                    <a:lstStyle/>
                    <a:p>
                      <a:endParaRPr lang="en-CA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480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Patient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9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98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15700"/>
                  </a:ext>
                </a:extLst>
              </a:tr>
              <a:tr h="405158">
                <a:tc>
                  <a:txBody>
                    <a:bodyPr/>
                    <a:lstStyle/>
                    <a:p>
                      <a:endParaRPr lang="en-CA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>
                          <a:solidFill>
                            <a:schemeClr val="bg1"/>
                          </a:solidFill>
                        </a:rPr>
                        <a:t>EMR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4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39914"/>
                  </a:ext>
                </a:extLst>
              </a:tr>
              <a:tr h="705839">
                <a:tc rowSpan="5">
                  <a:txBody>
                    <a:bodyPr/>
                    <a:lstStyle/>
                    <a:p>
                      <a:pPr algn="ctr"/>
                      <a:r>
                        <a:rPr lang="en-CA" sz="1800" b="1" dirty="0"/>
                        <a:t>External to Clinic</a:t>
                      </a:r>
                    </a:p>
                  </a:txBody>
                  <a:tcPr vert="vert27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EMR vendor help desk &amp; ASP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01543"/>
                  </a:ext>
                </a:extLst>
              </a:tr>
              <a:tr h="705839">
                <a:tc vMerge="1">
                  <a:txBody>
                    <a:bodyPr/>
                    <a:lstStyle/>
                    <a:p>
                      <a:endParaRPr lang="en-CA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Alberta Health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86418"/>
                  </a:ext>
                </a:extLst>
              </a:tr>
              <a:tr h="705839">
                <a:tc vMerge="1">
                  <a:txBody>
                    <a:bodyPr/>
                    <a:lstStyle/>
                    <a:p>
                      <a:endParaRPr lang="en-CA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Alberta Netcare Portal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211981"/>
                  </a:ext>
                </a:extLst>
              </a:tr>
              <a:tr h="705839">
                <a:tc vMerge="1">
                  <a:txBody>
                    <a:bodyPr/>
                    <a:lstStyle/>
                    <a:p>
                      <a:endParaRPr lang="en-CA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Worker’s Compensation Board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32616"/>
                  </a:ext>
                </a:extLst>
              </a:tr>
              <a:tr h="705839">
                <a:tc vMerge="1">
                  <a:txBody>
                    <a:bodyPr/>
                    <a:lstStyle/>
                    <a:p>
                      <a:endParaRPr lang="en-CA" sz="18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b="1" dirty="0"/>
                        <a:t>Lab/DI results reporting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B3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288414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D5249C7-3657-465B-A037-E2B2D6AD7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45" y="34805"/>
            <a:ext cx="10515600" cy="511460"/>
          </a:xfrm>
        </p:spPr>
        <p:txBody>
          <a:bodyPr>
            <a:normAutofit/>
          </a:bodyPr>
          <a:lstStyle/>
          <a:p>
            <a:r>
              <a:rPr lang="en-CA" sz="2400" b="1" dirty="0"/>
              <a:t>Information Flow Diagram:</a:t>
            </a:r>
            <a:r>
              <a:rPr lang="en-CA" sz="2400" dirty="0"/>
              <a:t> </a:t>
            </a:r>
            <a:r>
              <a:rPr lang="en-CA" sz="2400" b="1" dirty="0">
                <a:solidFill>
                  <a:srgbClr val="FF0000"/>
                </a:solidFill>
              </a:rPr>
              <a:t>CLINIC NAME</a:t>
            </a:r>
            <a:endParaRPr lang="en-CA" sz="2400" b="1" u="sng" dirty="0"/>
          </a:p>
        </p:txBody>
      </p:sp>
      <p:sp>
        <p:nvSpPr>
          <p:cNvPr id="80" name="Flowchart: Connector 79">
            <a:extLst>
              <a:ext uri="{FF2B5EF4-FFF2-40B4-BE49-F238E27FC236}">
                <a16:creationId xmlns:a16="http://schemas.microsoft.com/office/drawing/2014/main" id="{2FFC5015-F749-4952-AC13-DFACBA99E3B2}"/>
              </a:ext>
            </a:extLst>
          </p:cNvPr>
          <p:cNvSpPr/>
          <p:nvPr/>
        </p:nvSpPr>
        <p:spPr>
          <a:xfrm>
            <a:off x="7286489" y="3368340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04474D-6773-4262-84A4-0509C5B607EE}"/>
              </a:ext>
            </a:extLst>
          </p:cNvPr>
          <p:cNvSpPr txBox="1"/>
          <p:nvPr/>
        </p:nvSpPr>
        <p:spPr>
          <a:xfrm>
            <a:off x="2808515" y="611580"/>
            <a:ext cx="1997034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    Clinic note, billing,</a:t>
            </a:r>
          </a:p>
          <a:p>
            <a:r>
              <a:rPr lang="en-CA" sz="1000" b="1" dirty="0"/>
              <a:t>    medications, care,</a:t>
            </a:r>
          </a:p>
          <a:p>
            <a:r>
              <a:rPr lang="en-CA" sz="1000" b="1" dirty="0"/>
              <a:t>    diagnostic treatment info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38077A-D776-4A58-BC2C-B6F6B504DB42}"/>
              </a:ext>
            </a:extLst>
          </p:cNvPr>
          <p:cNvSpPr txBox="1"/>
          <p:nvPr/>
        </p:nvSpPr>
        <p:spPr>
          <a:xfrm>
            <a:off x="4981687" y="631030"/>
            <a:ext cx="1997034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Provided on paper &amp; electronic – prescriptions, lab requests, DI requests , referrals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380E72-AE1C-407A-B256-26B8FB059A6C}"/>
              </a:ext>
            </a:extLst>
          </p:cNvPr>
          <p:cNvSpPr txBox="1"/>
          <p:nvPr/>
        </p:nvSpPr>
        <p:spPr>
          <a:xfrm>
            <a:off x="7154859" y="639009"/>
            <a:ext cx="1543792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Access Alberta Netcare Portal (view &amp; print only)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EF548D-522B-43CC-94D4-22F6D1BF044B}"/>
              </a:ext>
            </a:extLst>
          </p:cNvPr>
          <p:cNvSpPr txBox="1"/>
          <p:nvPr/>
        </p:nvSpPr>
        <p:spPr>
          <a:xfrm>
            <a:off x="7625378" y="4583830"/>
            <a:ext cx="1634837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Prescription (Pharmaceutical Information Network (PIN)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BE2AB2-5C61-48E2-BC35-71DF2388D35A}"/>
              </a:ext>
            </a:extLst>
          </p:cNvPr>
          <p:cNvSpPr txBox="1"/>
          <p:nvPr/>
        </p:nvSpPr>
        <p:spPr>
          <a:xfrm>
            <a:off x="6492855" y="4583830"/>
            <a:ext cx="989611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Alberta Netcare Portal</a:t>
            </a:r>
          </a:p>
          <a:p>
            <a:endParaRPr lang="en-CA" sz="10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E793E3-0EFE-4370-BC2C-B3D0D226E485}"/>
              </a:ext>
            </a:extLst>
          </p:cNvPr>
          <p:cNvSpPr txBox="1"/>
          <p:nvPr/>
        </p:nvSpPr>
        <p:spPr>
          <a:xfrm>
            <a:off x="3058881" y="3385551"/>
            <a:ext cx="1543792" cy="2462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Remote vendor support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95AC83-D3F5-4A6F-88B6-AA7D47E44751}"/>
              </a:ext>
            </a:extLst>
          </p:cNvPr>
          <p:cNvSpPr txBox="1"/>
          <p:nvPr/>
        </p:nvSpPr>
        <p:spPr>
          <a:xfrm>
            <a:off x="2808515" y="1341716"/>
            <a:ext cx="1166743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       Schedule, </a:t>
            </a:r>
          </a:p>
          <a:p>
            <a:r>
              <a:rPr lang="en-CA" sz="1000" b="1" dirty="0"/>
              <a:t>       clinic note,</a:t>
            </a:r>
          </a:p>
          <a:p>
            <a:r>
              <a:rPr lang="en-CA" sz="1000" b="1" dirty="0"/>
              <a:t>       billing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0E74F1-FABD-4B63-B067-41FA27A28069}"/>
              </a:ext>
            </a:extLst>
          </p:cNvPr>
          <p:cNvSpPr txBox="1"/>
          <p:nvPr/>
        </p:nvSpPr>
        <p:spPr>
          <a:xfrm>
            <a:off x="3382489" y="2151843"/>
            <a:ext cx="918358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Provides information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FE8C0F-F75C-4528-BCFE-0C84AF448411}"/>
              </a:ext>
            </a:extLst>
          </p:cNvPr>
          <p:cNvSpPr txBox="1"/>
          <p:nvPr/>
        </p:nvSpPr>
        <p:spPr>
          <a:xfrm>
            <a:off x="10076233" y="6231339"/>
            <a:ext cx="1191491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Results reporting import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B65B37-8245-4AE8-A958-EFEE1419AC1B}"/>
              </a:ext>
            </a:extLst>
          </p:cNvPr>
          <p:cNvSpPr txBox="1"/>
          <p:nvPr/>
        </p:nvSpPr>
        <p:spPr>
          <a:xfrm>
            <a:off x="8788483" y="5436895"/>
            <a:ext cx="1634838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Physician billing submission / reconciliation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42679E-8181-4F38-BBE4-3B01937EBCAB}"/>
              </a:ext>
            </a:extLst>
          </p:cNvPr>
          <p:cNvSpPr txBox="1"/>
          <p:nvPr/>
        </p:nvSpPr>
        <p:spPr>
          <a:xfrm>
            <a:off x="4381004" y="3880113"/>
            <a:ext cx="1616035" cy="5539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000" b="1" dirty="0"/>
              <a:t>Physician billing submission / reconciliation (H Link)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565485E-76D7-4C2F-9364-F26B3E3A4AB6}"/>
              </a:ext>
            </a:extLst>
          </p:cNvPr>
          <p:cNvCxnSpPr>
            <a:cxnSpLocks/>
          </p:cNvCxnSpPr>
          <p:nvPr/>
        </p:nvCxnSpPr>
        <p:spPr>
          <a:xfrm flipV="1">
            <a:off x="4079170" y="1115866"/>
            <a:ext cx="0" cy="10474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B39A456-909F-4B19-A909-76937338D7E9}"/>
              </a:ext>
            </a:extLst>
          </p:cNvPr>
          <p:cNvCxnSpPr>
            <a:cxnSpLocks/>
          </p:cNvCxnSpPr>
          <p:nvPr/>
        </p:nvCxnSpPr>
        <p:spPr>
          <a:xfrm flipV="1">
            <a:off x="3577445" y="1840675"/>
            <a:ext cx="0" cy="3111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F077D33D-47F0-4978-8F82-D85379A7FB1E}"/>
              </a:ext>
            </a:extLst>
          </p:cNvPr>
          <p:cNvSpPr/>
          <p:nvPr/>
        </p:nvSpPr>
        <p:spPr>
          <a:xfrm>
            <a:off x="3465618" y="2013626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266DEAD-533C-4BE7-81DC-DC87313AD85F}"/>
              </a:ext>
            </a:extLst>
          </p:cNvPr>
          <p:cNvCxnSpPr>
            <a:cxnSpLocks/>
          </p:cNvCxnSpPr>
          <p:nvPr/>
        </p:nvCxnSpPr>
        <p:spPr>
          <a:xfrm>
            <a:off x="3817916" y="1118569"/>
            <a:ext cx="0" cy="62789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841BD6D6-31DB-4659-B686-D86CBAA66F12}"/>
              </a:ext>
            </a:extLst>
          </p:cNvPr>
          <p:cNvSpPr/>
          <p:nvPr/>
        </p:nvSpPr>
        <p:spPr>
          <a:xfrm>
            <a:off x="3715985" y="1337772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2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DA3A0AC5-2D3E-4058-B74D-EB395F43E082}"/>
              </a:ext>
            </a:extLst>
          </p:cNvPr>
          <p:cNvSpPr/>
          <p:nvPr/>
        </p:nvSpPr>
        <p:spPr>
          <a:xfrm>
            <a:off x="3976247" y="1405626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3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21DFD9B-81F6-4458-99A2-8F6E3B652E9C}"/>
              </a:ext>
            </a:extLst>
          </p:cNvPr>
          <p:cNvCxnSpPr>
            <a:cxnSpLocks/>
          </p:cNvCxnSpPr>
          <p:nvPr/>
        </p:nvCxnSpPr>
        <p:spPr>
          <a:xfrm>
            <a:off x="4221679" y="1101487"/>
            <a:ext cx="0" cy="11073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361C9519-0642-4C32-B855-82CD525AE3C9}"/>
              </a:ext>
            </a:extLst>
          </p:cNvPr>
          <p:cNvSpPr/>
          <p:nvPr/>
        </p:nvSpPr>
        <p:spPr>
          <a:xfrm>
            <a:off x="4128654" y="1678594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4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3BBAADA-BCAD-4F8D-A8B5-2B5883C32B7C}"/>
              </a:ext>
            </a:extLst>
          </p:cNvPr>
          <p:cNvCxnSpPr>
            <a:cxnSpLocks/>
          </p:cNvCxnSpPr>
          <p:nvPr/>
        </p:nvCxnSpPr>
        <p:spPr>
          <a:xfrm>
            <a:off x="4598723" y="1107910"/>
            <a:ext cx="8904" cy="158624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Flowchart: Connector 47">
            <a:extLst>
              <a:ext uri="{FF2B5EF4-FFF2-40B4-BE49-F238E27FC236}">
                <a16:creationId xmlns:a16="http://schemas.microsoft.com/office/drawing/2014/main" id="{AEFE45D8-BC22-487D-B2B4-CCB902568F7F}"/>
              </a:ext>
            </a:extLst>
          </p:cNvPr>
          <p:cNvSpPr/>
          <p:nvPr/>
        </p:nvSpPr>
        <p:spPr>
          <a:xfrm>
            <a:off x="4514598" y="1862045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5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A45C874-2584-4ABB-BD6F-5370A785A20C}"/>
              </a:ext>
            </a:extLst>
          </p:cNvPr>
          <p:cNvCxnSpPr>
            <a:cxnSpLocks/>
          </p:cNvCxnSpPr>
          <p:nvPr/>
        </p:nvCxnSpPr>
        <p:spPr>
          <a:xfrm>
            <a:off x="4221679" y="1102373"/>
            <a:ext cx="0" cy="11073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30C475B6-1BC3-4212-B8C3-E8156DAE4DA8}"/>
              </a:ext>
            </a:extLst>
          </p:cNvPr>
          <p:cNvSpPr/>
          <p:nvPr/>
        </p:nvSpPr>
        <p:spPr>
          <a:xfrm>
            <a:off x="4128654" y="1679480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4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769CBF5-4D48-42CD-BDC1-978C0B2E0B53}"/>
              </a:ext>
            </a:extLst>
          </p:cNvPr>
          <p:cNvCxnSpPr>
            <a:cxnSpLocks/>
          </p:cNvCxnSpPr>
          <p:nvPr/>
        </p:nvCxnSpPr>
        <p:spPr>
          <a:xfrm>
            <a:off x="5594255" y="1165578"/>
            <a:ext cx="0" cy="15285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04A51D24-9D52-4F4E-926A-421B8DE6B2A5}"/>
              </a:ext>
            </a:extLst>
          </p:cNvPr>
          <p:cNvSpPr/>
          <p:nvPr/>
        </p:nvSpPr>
        <p:spPr>
          <a:xfrm>
            <a:off x="5501230" y="1850964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6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2BE6D7-4632-4273-B508-177C3F55F438}"/>
              </a:ext>
            </a:extLst>
          </p:cNvPr>
          <p:cNvCxnSpPr>
            <a:cxnSpLocks/>
          </p:cNvCxnSpPr>
          <p:nvPr/>
        </p:nvCxnSpPr>
        <p:spPr>
          <a:xfrm>
            <a:off x="3669479" y="3064266"/>
            <a:ext cx="0" cy="3581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E13D6C80-EB75-4EA6-BE6D-D29C42234E5E}"/>
              </a:ext>
            </a:extLst>
          </p:cNvPr>
          <p:cNvSpPr/>
          <p:nvPr/>
        </p:nvSpPr>
        <p:spPr>
          <a:xfrm>
            <a:off x="3565573" y="2971920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8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38E7337-9949-48F8-9F6A-AA47D701DDA4}"/>
              </a:ext>
            </a:extLst>
          </p:cNvPr>
          <p:cNvCxnSpPr>
            <a:cxnSpLocks/>
          </p:cNvCxnSpPr>
          <p:nvPr/>
        </p:nvCxnSpPr>
        <p:spPr>
          <a:xfrm flipV="1">
            <a:off x="3362701" y="2983080"/>
            <a:ext cx="0" cy="3111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BF850A4F-2D05-4CD4-86AB-94A453C2AA66}"/>
              </a:ext>
            </a:extLst>
          </p:cNvPr>
          <p:cNvSpPr/>
          <p:nvPr/>
        </p:nvSpPr>
        <p:spPr>
          <a:xfrm>
            <a:off x="3260771" y="3241667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7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D851650-C8DF-4877-8DC9-89463BC49A08}"/>
              </a:ext>
            </a:extLst>
          </p:cNvPr>
          <p:cNvCxnSpPr>
            <a:cxnSpLocks/>
          </p:cNvCxnSpPr>
          <p:nvPr/>
        </p:nvCxnSpPr>
        <p:spPr>
          <a:xfrm>
            <a:off x="4927135" y="3003290"/>
            <a:ext cx="1" cy="9251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8F64926A-C3A8-4491-B33E-E56766315AE7}"/>
              </a:ext>
            </a:extLst>
          </p:cNvPr>
          <p:cNvSpPr/>
          <p:nvPr/>
        </p:nvSpPr>
        <p:spPr>
          <a:xfrm>
            <a:off x="4825205" y="3359995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9</a:t>
            </a:r>
            <a:endParaRPr lang="en-CA" dirty="0">
              <a:solidFill>
                <a:schemeClr val="bg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804FEB6-DADC-498F-95E5-06C539156F2C}"/>
              </a:ext>
            </a:extLst>
          </p:cNvPr>
          <p:cNvCxnSpPr>
            <a:cxnSpLocks/>
          </p:cNvCxnSpPr>
          <p:nvPr/>
        </p:nvCxnSpPr>
        <p:spPr>
          <a:xfrm flipV="1">
            <a:off x="5327061" y="3003290"/>
            <a:ext cx="0" cy="9049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lowchart: Connector 58">
            <a:extLst>
              <a:ext uri="{FF2B5EF4-FFF2-40B4-BE49-F238E27FC236}">
                <a16:creationId xmlns:a16="http://schemas.microsoft.com/office/drawing/2014/main" id="{0D4BF632-EECC-4A01-A492-2B8CCFEB4AD8}"/>
              </a:ext>
            </a:extLst>
          </p:cNvPr>
          <p:cNvSpPr/>
          <p:nvPr/>
        </p:nvSpPr>
        <p:spPr>
          <a:xfrm>
            <a:off x="5233912" y="3366015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D2CCFD-7FE2-4F21-A594-A4F16A0DC25C}"/>
              </a:ext>
            </a:extLst>
          </p:cNvPr>
          <p:cNvSpPr txBox="1"/>
          <p:nvPr/>
        </p:nvSpPr>
        <p:spPr>
          <a:xfrm>
            <a:off x="5131119" y="3301878"/>
            <a:ext cx="39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A5FD92A-F54C-4905-9EB8-DD2BCDB7AC1E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10671979" y="3003290"/>
            <a:ext cx="10866" cy="32280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lowchart: Connector 61">
            <a:extLst>
              <a:ext uri="{FF2B5EF4-FFF2-40B4-BE49-F238E27FC236}">
                <a16:creationId xmlns:a16="http://schemas.microsoft.com/office/drawing/2014/main" id="{B54EFAA9-197A-4894-AE03-40DB2D41BC72}"/>
              </a:ext>
            </a:extLst>
          </p:cNvPr>
          <p:cNvSpPr/>
          <p:nvPr/>
        </p:nvSpPr>
        <p:spPr>
          <a:xfrm>
            <a:off x="10580913" y="3349959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C13B7C8-34F2-4673-B63C-374542B9ADD2}"/>
              </a:ext>
            </a:extLst>
          </p:cNvPr>
          <p:cNvSpPr txBox="1"/>
          <p:nvPr/>
        </p:nvSpPr>
        <p:spPr>
          <a:xfrm>
            <a:off x="10486900" y="3298000"/>
            <a:ext cx="39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8354579-C716-4B49-AC67-A808F5EA0B18}"/>
              </a:ext>
            </a:extLst>
          </p:cNvPr>
          <p:cNvSpPr txBox="1"/>
          <p:nvPr/>
        </p:nvSpPr>
        <p:spPr>
          <a:xfrm>
            <a:off x="10486898" y="3298000"/>
            <a:ext cx="39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15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16C1481-A871-4453-BB08-2872F4BDC486}"/>
              </a:ext>
            </a:extLst>
          </p:cNvPr>
          <p:cNvCxnSpPr>
            <a:cxnSpLocks/>
          </p:cNvCxnSpPr>
          <p:nvPr/>
        </p:nvCxnSpPr>
        <p:spPr>
          <a:xfrm flipV="1">
            <a:off x="7765472" y="1011690"/>
            <a:ext cx="0" cy="36137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09A7101-AA55-47FD-98EF-1A5C5B193EA5}"/>
              </a:ext>
            </a:extLst>
          </p:cNvPr>
          <p:cNvCxnSpPr>
            <a:cxnSpLocks/>
          </p:cNvCxnSpPr>
          <p:nvPr/>
        </p:nvCxnSpPr>
        <p:spPr>
          <a:xfrm flipV="1">
            <a:off x="10174154" y="3003290"/>
            <a:ext cx="509" cy="24831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C4B154D-F8C3-45DE-9B4E-E865CC607C04}"/>
              </a:ext>
            </a:extLst>
          </p:cNvPr>
          <p:cNvCxnSpPr>
            <a:cxnSpLocks/>
          </p:cNvCxnSpPr>
          <p:nvPr/>
        </p:nvCxnSpPr>
        <p:spPr>
          <a:xfrm>
            <a:off x="7383681" y="1011690"/>
            <a:ext cx="11908" cy="36612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F1D457D6-BBDF-45A2-A428-D923C55D2594}"/>
              </a:ext>
            </a:extLst>
          </p:cNvPr>
          <p:cNvSpPr txBox="1"/>
          <p:nvPr/>
        </p:nvSpPr>
        <p:spPr>
          <a:xfrm>
            <a:off x="7174738" y="3316381"/>
            <a:ext cx="435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77" name="Flowchart: Connector 76">
            <a:extLst>
              <a:ext uri="{FF2B5EF4-FFF2-40B4-BE49-F238E27FC236}">
                <a16:creationId xmlns:a16="http://schemas.microsoft.com/office/drawing/2014/main" id="{EB942F21-222C-4DE9-BA82-AF851D67B738}"/>
              </a:ext>
            </a:extLst>
          </p:cNvPr>
          <p:cNvSpPr/>
          <p:nvPr/>
        </p:nvSpPr>
        <p:spPr>
          <a:xfrm>
            <a:off x="10076233" y="3373753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7BB85311-2990-4A97-A348-3C44930A189F}"/>
              </a:ext>
            </a:extLst>
          </p:cNvPr>
          <p:cNvSpPr/>
          <p:nvPr/>
        </p:nvSpPr>
        <p:spPr>
          <a:xfrm>
            <a:off x="9750203" y="3359995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79" name="Flowchart: Connector 78">
            <a:extLst>
              <a:ext uri="{FF2B5EF4-FFF2-40B4-BE49-F238E27FC236}">
                <a16:creationId xmlns:a16="http://schemas.microsoft.com/office/drawing/2014/main" id="{7D8C3FBB-C42D-40A5-A07F-F1E75E913BEB}"/>
              </a:ext>
            </a:extLst>
          </p:cNvPr>
          <p:cNvSpPr/>
          <p:nvPr/>
        </p:nvSpPr>
        <p:spPr>
          <a:xfrm>
            <a:off x="7673905" y="3366015"/>
            <a:ext cx="203861" cy="20386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5088928-A695-41B3-81F2-3A92B9DD36FF}"/>
              </a:ext>
            </a:extLst>
          </p:cNvPr>
          <p:cNvSpPr txBox="1"/>
          <p:nvPr/>
        </p:nvSpPr>
        <p:spPr>
          <a:xfrm>
            <a:off x="7572730" y="3316380"/>
            <a:ext cx="39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12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C15392E-8C63-47C9-BA6A-67E9455581F9}"/>
              </a:ext>
            </a:extLst>
          </p:cNvPr>
          <p:cNvCxnSpPr>
            <a:cxnSpLocks/>
          </p:cNvCxnSpPr>
          <p:nvPr/>
        </p:nvCxnSpPr>
        <p:spPr>
          <a:xfrm flipH="1">
            <a:off x="9852132" y="3003290"/>
            <a:ext cx="12299" cy="24831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AC052A66-4970-4663-9541-8A184AD753EC}"/>
              </a:ext>
            </a:extLst>
          </p:cNvPr>
          <p:cNvSpPr txBox="1"/>
          <p:nvPr/>
        </p:nvSpPr>
        <p:spPr>
          <a:xfrm>
            <a:off x="9656190" y="3301878"/>
            <a:ext cx="39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B60E74E-B1AD-4CCD-B3EA-0E41984D3486}"/>
              </a:ext>
            </a:extLst>
          </p:cNvPr>
          <p:cNvSpPr txBox="1"/>
          <p:nvPr/>
        </p:nvSpPr>
        <p:spPr>
          <a:xfrm>
            <a:off x="9976724" y="3316380"/>
            <a:ext cx="39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dirty="0">
                <a:solidFill>
                  <a:schemeClr val="bg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164043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2F2674-1336-4D41-B573-FC1E1B31D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64095"/>
              </p:ext>
            </p:extLst>
          </p:nvPr>
        </p:nvGraphicFramePr>
        <p:xfrm>
          <a:off x="-8389" y="462682"/>
          <a:ext cx="12200389" cy="63953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73123">
                  <a:extLst>
                    <a:ext uri="{9D8B030D-6E8A-4147-A177-3AD203B41FA5}">
                      <a16:colId xmlns:a16="http://schemas.microsoft.com/office/drawing/2014/main" val="1075132931"/>
                    </a:ext>
                  </a:extLst>
                </a:gridCol>
                <a:gridCol w="4018327">
                  <a:extLst>
                    <a:ext uri="{9D8B030D-6E8A-4147-A177-3AD203B41FA5}">
                      <a16:colId xmlns:a16="http://schemas.microsoft.com/office/drawing/2014/main" val="2603238710"/>
                    </a:ext>
                  </a:extLst>
                </a:gridCol>
                <a:gridCol w="1987656">
                  <a:extLst>
                    <a:ext uri="{9D8B030D-6E8A-4147-A177-3AD203B41FA5}">
                      <a16:colId xmlns:a16="http://schemas.microsoft.com/office/drawing/2014/main" val="2921403846"/>
                    </a:ext>
                  </a:extLst>
                </a:gridCol>
                <a:gridCol w="3640287">
                  <a:extLst>
                    <a:ext uri="{9D8B030D-6E8A-4147-A177-3AD203B41FA5}">
                      <a16:colId xmlns:a16="http://schemas.microsoft.com/office/drawing/2014/main" val="1459983232"/>
                    </a:ext>
                  </a:extLst>
                </a:gridCol>
                <a:gridCol w="1580996">
                  <a:extLst>
                    <a:ext uri="{9D8B030D-6E8A-4147-A177-3AD203B41FA5}">
                      <a16:colId xmlns:a16="http://schemas.microsoft.com/office/drawing/2014/main" val="1345905978"/>
                    </a:ext>
                  </a:extLst>
                </a:gridCol>
              </a:tblGrid>
              <a:tr h="37815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Information Flow #</a:t>
                      </a:r>
                      <a:endParaRPr lang="en-CA" sz="160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Type of Information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Purpose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Legal Authority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076759"/>
                  </a:ext>
                </a:extLst>
              </a:tr>
              <a:tr h="11734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ctr"/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ctr"/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Patient to affiliate - schedule, clinic note, billing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Collection of health information directly from the patient by affiliate except in set circumstances outlined in </a:t>
                      </a: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the HIA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Diagnostic, treatment and care information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COLLECTION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Enrolling patient for health service 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for the purpose of continuing care and treatment, and reimbursement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r>
                        <a:rPr lang="en-US" sz="1200" b="1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USE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Providing health services to the patient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20(a)(b)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21(1)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22(1)(2) 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27(1)(a)(b)(g)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851093"/>
                  </a:ext>
                </a:extLst>
              </a:tr>
              <a:tr h="56722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ctr"/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Custodian to affiliate, affiliate to custodian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Diagnostic, treatment and care information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USE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Providing health services to the patient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27(1)(a)(b)(g)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8758225"/>
                  </a:ext>
                </a:extLst>
              </a:tr>
              <a:tr h="10622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3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ctr"/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Patient to custodian - clinic note, billing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Collection of health information directly from the patient by custodian except in set circumstances outlined in </a:t>
                      </a: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Health information is shared with the patient as part of patient visit – test results, diagnosis, care instructions, etc.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Diagnostic, treatment and care information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COLLECTION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Purpose of continuing care and treatment, and reimbursement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r>
                        <a:rPr lang="en-US" sz="1200" b="1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USE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Providing health services to the patient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20(a)(b)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22(1)(2) 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27(1)(a)(b)(g)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0878721"/>
                  </a:ext>
                </a:extLst>
              </a:tr>
              <a:tr h="7562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4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Custodian (&amp; affiliate as authorized) to patient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Informal sharing of patient’s health information with patient - consult reports, discharge report, lab results, DI results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 treatment and care information 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ACCESS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Sharing own individually identifying health information with patient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7(1)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725323"/>
                  </a:ext>
                </a:extLst>
              </a:tr>
              <a:tr h="170167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5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Custodians, affiliates to EMR, EMR to custodians, affiliates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 treatment and care information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COLLECTION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Updates to patient registration for health service 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for the purpose of continuing care and treatment, and reimbursement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r>
                        <a:rPr lang="en-US" sz="1200" b="1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USE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Providing health services to the patient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DISCLOSURE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Disclosure 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of diagnostic treatment and care information to the patient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27(1)(a)(b)(g)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27(2)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56.2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66 (1)(2)(3)(4)(5)(6)- IMA with EMR Vendor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287972"/>
                  </a:ext>
                </a:extLst>
              </a:tr>
              <a:tr h="75629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6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Electronic: referrals, prescriptions, lab requests, DI requests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On paper: given to patient or if urgent faxed to other health service provider as allowed under professional guidelines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 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Diagnostic, treatment and care information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DISCLOSURE to other health service providers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Continuing treatment and care</a:t>
                      </a:r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35(1)(a)(b)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7293319"/>
                  </a:ext>
                </a:extLst>
              </a:tr>
            </a:tbl>
          </a:graphicData>
        </a:graphic>
      </p:graphicFrame>
      <p:sp>
        <p:nvSpPr>
          <p:cNvPr id="4" name="Title 4">
            <a:extLst>
              <a:ext uri="{FF2B5EF4-FFF2-40B4-BE49-F238E27FC236}">
                <a16:creationId xmlns:a16="http://schemas.microsoft.com/office/drawing/2014/main" id="{92543063-4CE5-4193-805F-F4BF177D3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45" y="-64842"/>
            <a:ext cx="10515600" cy="671039"/>
          </a:xfrm>
        </p:spPr>
        <p:txBody>
          <a:bodyPr>
            <a:normAutofit/>
          </a:bodyPr>
          <a:lstStyle/>
          <a:p>
            <a:r>
              <a:rPr lang="en-CA" sz="2400" b="1" dirty="0"/>
              <a:t>Legal Authority &amp; Purpose Table:</a:t>
            </a:r>
            <a:r>
              <a:rPr lang="en-CA" sz="2400" dirty="0"/>
              <a:t>           </a:t>
            </a:r>
            <a:r>
              <a:rPr lang="en-CA" sz="2400" b="1" dirty="0">
                <a:solidFill>
                  <a:srgbClr val="FF0000"/>
                </a:solidFill>
              </a:rPr>
              <a:t>CLINIC NAME</a:t>
            </a:r>
            <a:endParaRPr lang="en-CA" sz="2400" b="1" u="sng" dirty="0"/>
          </a:p>
        </p:txBody>
      </p:sp>
    </p:spTree>
    <p:extLst>
      <p:ext uri="{BB962C8B-B14F-4D97-AF65-F5344CB8AC3E}">
        <p14:creationId xmlns:p14="http://schemas.microsoft.com/office/powerpoint/2010/main" val="314054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2F2674-1336-4D41-B573-FC1E1B31D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01185"/>
              </p:ext>
            </p:extLst>
          </p:nvPr>
        </p:nvGraphicFramePr>
        <p:xfrm>
          <a:off x="16778" y="351972"/>
          <a:ext cx="12175222" cy="65060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39567">
                  <a:extLst>
                    <a:ext uri="{9D8B030D-6E8A-4147-A177-3AD203B41FA5}">
                      <a16:colId xmlns:a16="http://schemas.microsoft.com/office/drawing/2014/main" val="1075132931"/>
                    </a:ext>
                  </a:extLst>
                </a:gridCol>
                <a:gridCol w="3842158">
                  <a:extLst>
                    <a:ext uri="{9D8B030D-6E8A-4147-A177-3AD203B41FA5}">
                      <a16:colId xmlns:a16="http://schemas.microsoft.com/office/drawing/2014/main" val="2603238710"/>
                    </a:ext>
                  </a:extLst>
                </a:gridCol>
                <a:gridCol w="2139192">
                  <a:extLst>
                    <a:ext uri="{9D8B030D-6E8A-4147-A177-3AD203B41FA5}">
                      <a16:colId xmlns:a16="http://schemas.microsoft.com/office/drawing/2014/main" val="2921403846"/>
                    </a:ext>
                  </a:extLst>
                </a:gridCol>
                <a:gridCol w="3498210">
                  <a:extLst>
                    <a:ext uri="{9D8B030D-6E8A-4147-A177-3AD203B41FA5}">
                      <a16:colId xmlns:a16="http://schemas.microsoft.com/office/drawing/2014/main" val="1459983232"/>
                    </a:ext>
                  </a:extLst>
                </a:gridCol>
                <a:gridCol w="1756095">
                  <a:extLst>
                    <a:ext uri="{9D8B030D-6E8A-4147-A177-3AD203B41FA5}">
                      <a16:colId xmlns:a16="http://schemas.microsoft.com/office/drawing/2014/main" val="1345905978"/>
                    </a:ext>
                  </a:extLst>
                </a:gridCol>
              </a:tblGrid>
              <a:tr h="37663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Information Flow #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Type of Information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Purpose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Legal Authority</a:t>
                      </a:r>
                      <a:endParaRPr lang="en-CA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54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076759"/>
                  </a:ext>
                </a:extLst>
              </a:tr>
              <a:tr h="742956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7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8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Between custodian / affiliate and EMR help desk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 treatment and care information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USE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Technical support and redundancy using privacy principles:  least amount; need-to-know; highest anonymity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66(1)(2)(3) (4)(5)(6) – IMA in place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851093"/>
                  </a:ext>
                </a:extLst>
              </a:tr>
              <a:tr h="1114434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9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10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Between custodian / affiliate and Alberta Health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 treatment and care information (including health service provider information)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USE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Processing payment for health services (internal management purposes)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Determining or verifying the eligibility of an individual to receive a health service (internal management purposes)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27(1)(a)(b)(g)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8758225"/>
                  </a:ext>
                </a:extLst>
              </a:tr>
              <a:tr h="1671652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11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12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Access Alberta Netcare Portal to view or print any of the following types of patient information: </a:t>
                      </a:r>
                    </a:p>
                    <a:p>
                      <a:pPr marL="628650" lvl="1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demographic, prescription (PIN), laboratory data diagnostic imaging text reports, transcribed reports, immunizations, and ECG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 treatment and care information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SHARING AND USE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Providing health services to the patient</a:t>
                      </a: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As of Sept 1, 2011, the list of designated custodians includes the following health services providers – physicians, pharmacists, optometrists, opticians, chiropractors, midwives, podiatrists, denturists, dental hygienists, and registered nurses.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27(1)(a)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56.2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66 (1)(2)(3)(4)(5)(6) -IMA with AH; can share health information for purposes authorized in the agreement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0878721"/>
                  </a:ext>
                </a:extLst>
              </a:tr>
              <a:tr h="1114434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13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14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WCB e-injury </a:t>
                      </a:r>
                      <a:r>
                        <a:rPr lang="en-US" sz="1200" i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reporting and </a:t>
                      </a: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claim submission transmitted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 treatment and care information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Required WCB reporting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l"/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USE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Obtaining or processing payment for health services (internal management purposes)</a:t>
                      </a: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Worker’s Compensation Act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20(b)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27(1)(a)(b)(g)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35(1)(a)(p)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725323"/>
                  </a:ext>
                </a:extLst>
              </a:tr>
              <a:tr h="1485913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15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Lab and DI test results for patients are received electronically and imported into clinic EMR; or received on paper / fax, scanned and imported into the clinic EMR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Registration information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Diagnostic treatment and care information 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DISCLOSURE to physician (from other health service providers)</a:t>
                      </a:r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Continuing treatment and care</a:t>
                      </a: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 </a:t>
                      </a: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Arial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  <a:p>
                      <a:pPr algn="l"/>
                      <a:endParaRPr lang="en-CA" sz="1200" i="0" dirty="0"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HIA section(s):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35(1)(a)(b)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66 (1)(2)(3)(4)(5)(6) - IMA with AHS; can share health information for purposes authorized in the agreement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287972"/>
                  </a:ext>
                </a:extLst>
              </a:tr>
            </a:tbl>
          </a:graphicData>
        </a:graphic>
      </p:graphicFrame>
      <p:sp>
        <p:nvSpPr>
          <p:cNvPr id="4" name="Title 4">
            <a:extLst>
              <a:ext uri="{FF2B5EF4-FFF2-40B4-BE49-F238E27FC236}">
                <a16:creationId xmlns:a16="http://schemas.microsoft.com/office/drawing/2014/main" id="{92543063-4CE5-4193-805F-F4BF177D3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245" y="-124774"/>
            <a:ext cx="10515600" cy="671039"/>
          </a:xfrm>
        </p:spPr>
        <p:txBody>
          <a:bodyPr>
            <a:normAutofit/>
          </a:bodyPr>
          <a:lstStyle/>
          <a:p>
            <a:r>
              <a:rPr lang="en-CA" sz="2400" b="1" dirty="0"/>
              <a:t>Legal Authority &amp; Purpose Table:</a:t>
            </a:r>
            <a:r>
              <a:rPr lang="en-CA" sz="2400" dirty="0"/>
              <a:t>      </a:t>
            </a:r>
            <a:r>
              <a:rPr lang="en-CA" sz="2400" b="1" dirty="0">
                <a:solidFill>
                  <a:srgbClr val="FF0000"/>
                </a:solidFill>
              </a:rPr>
              <a:t>CLINIC NAME</a:t>
            </a:r>
            <a:endParaRPr lang="en-CA" sz="2400" b="1" u="sng" dirty="0"/>
          </a:p>
        </p:txBody>
      </p:sp>
    </p:spTree>
    <p:extLst>
      <p:ext uri="{BB962C8B-B14F-4D97-AF65-F5344CB8AC3E}">
        <p14:creationId xmlns:p14="http://schemas.microsoft.com/office/powerpoint/2010/main" val="404588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2DCCD094CDE749B85BCAFB715A18F0" ma:contentTypeVersion="12" ma:contentTypeDescription="Create a new document." ma:contentTypeScope="" ma:versionID="c71f5d9602085ac8347a03b2805c3dae">
  <xsd:schema xmlns:xsd="http://www.w3.org/2001/XMLSchema" xmlns:xs="http://www.w3.org/2001/XMLSchema" xmlns:p="http://schemas.microsoft.com/office/2006/metadata/properties" xmlns:ns2="ecd5fcee-870d-4480-9fd0-34fa2dc6dc3f" xmlns:ns3="170c7c15-f45f-489e-a01e-bc9a9e5ca514" targetNamespace="http://schemas.microsoft.com/office/2006/metadata/properties" ma:root="true" ma:fieldsID="6f77a63e7c5d37892097858e3d64feaf" ns2:_="" ns3:_="">
    <xsd:import namespace="ecd5fcee-870d-4480-9fd0-34fa2dc6dc3f"/>
    <xsd:import namespace="170c7c15-f45f-489e-a01e-bc9a9e5ca5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d5fcee-870d-4480-9fd0-34fa2dc6d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c7c15-f45f-489e-a01e-bc9a9e5ca51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A21580-C9C4-4DA1-93C7-ED7BB73BD1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d5fcee-870d-4480-9fd0-34fa2dc6dc3f"/>
    <ds:schemaRef ds:uri="170c7c15-f45f-489e-a01e-bc9a9e5ca5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354F67-D184-4FFA-9A19-EE422BBA8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00C2DF-F335-4A33-BA1D-F8D8627ECAB9}">
  <ds:schemaRefs>
    <ds:schemaRef ds:uri="http://schemas.microsoft.com/office/infopath/2007/PartnerControls"/>
    <ds:schemaRef ds:uri="ecd5fcee-870d-4480-9fd0-34fa2dc6dc3f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170c7c15-f45f-489e-a01e-bc9a9e5ca5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996</Words>
  <Application>Microsoft Office PowerPoint</Application>
  <PresentationFormat>Widescreen</PresentationFormat>
  <Paragraphs>185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Information Flow Diagram: CLINIC NAME</vt:lpstr>
      <vt:lpstr>Legal Authority &amp; Purpose Table:           CLINIC NAME</vt:lpstr>
      <vt:lpstr>Legal Authority &amp; Purpose Table:      CLINIC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Christal Lacombe</dc:creator>
  <cp:lastModifiedBy>Debbie Kuss</cp:lastModifiedBy>
  <cp:revision>41</cp:revision>
  <dcterms:created xsi:type="dcterms:W3CDTF">2022-04-18T20:50:34Z</dcterms:created>
  <dcterms:modified xsi:type="dcterms:W3CDTF">2022-07-14T17:36:29Z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0x010100A52DCCD094CDE749B85BCAFB715A18F0</vt:lpwstr>
  </property>
</Properties>
</file>