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78" r:id="rId2"/>
    <p:sldId id="280" r:id="rId3"/>
    <p:sldId id="291" r:id="rId4"/>
    <p:sldId id="295" r:id="rId5"/>
    <p:sldId id="311" r:id="rId6"/>
    <p:sldId id="312" r:id="rId7"/>
    <p:sldId id="307" r:id="rId8"/>
    <p:sldId id="329" r:id="rId9"/>
    <p:sldId id="332" r:id="rId10"/>
    <p:sldId id="330" r:id="rId11"/>
    <p:sldId id="309" r:id="rId12"/>
    <p:sldId id="320" r:id="rId13"/>
    <p:sldId id="317" r:id="rId14"/>
    <p:sldId id="293" r:id="rId15"/>
    <p:sldId id="331" r:id="rId16"/>
    <p:sldId id="313" r:id="rId17"/>
    <p:sldId id="326" r:id="rId18"/>
    <p:sldId id="325" r:id="rId19"/>
    <p:sldId id="323" r:id="rId20"/>
    <p:sldId id="324" r:id="rId21"/>
    <p:sldId id="328" r:id="rId22"/>
    <p:sldId id="327" r:id="rId23"/>
    <p:sldId id="283" r:id="rId24"/>
    <p:sldId id="305" r:id="rId25"/>
  </p:sldIdLst>
  <p:sldSz cx="9144000" cy="6858000" type="screen4x3"/>
  <p:notesSz cx="7010400" cy="9296400"/>
  <p:embeddedFontLst>
    <p:embeddedFont>
      <p:font typeface="Calibri" panose="020F0502020204030204" pitchFamily="34" charset="0"/>
      <p:regular r:id="rId28"/>
      <p:bold r:id="rId29"/>
      <p:italic r:id="rId30"/>
      <p:boldItalic r:id="rId3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1"/>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29" autoAdjust="0"/>
  </p:normalViewPr>
  <p:slideViewPr>
    <p:cSldViewPr>
      <p:cViewPr varScale="1">
        <p:scale>
          <a:sx n="90" d="100"/>
          <a:sy n="90" d="100"/>
        </p:scale>
        <p:origin x="-947"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5" tIns="45718" rIns="91435" bIns="45718" rtlCol="0"/>
          <a:lstStyle>
            <a:lvl1pPr algn="r">
              <a:defRPr sz="1200"/>
            </a:lvl1pPr>
          </a:lstStyle>
          <a:p>
            <a:fld id="{4B386576-D665-4C09-9FF1-3220AA75C56C}" type="datetimeFigureOut">
              <a:rPr lang="en-US" smtClean="0"/>
              <a:t>4/16/2018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8" rIns="91435" bIns="45718" rtlCol="0" anchor="b"/>
          <a:lstStyle>
            <a:lvl1pPr algn="r">
              <a:defRPr sz="1200"/>
            </a:lvl1pPr>
          </a:lstStyle>
          <a:p>
            <a:fld id="{A75E4515-B111-4AA0-9F34-F7C0176FB7E4}" type="slidenum">
              <a:rPr lang="en-US" smtClean="0"/>
              <a:t>‹#›</a:t>
            </a:fld>
            <a:endParaRPr lang="en-US"/>
          </a:p>
        </p:txBody>
      </p:sp>
    </p:spTree>
    <p:extLst>
      <p:ext uri="{BB962C8B-B14F-4D97-AF65-F5344CB8AC3E}">
        <p14:creationId xmlns:p14="http://schemas.microsoft.com/office/powerpoint/2010/main" val="264147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idx="1"/>
          </p:nvPr>
        </p:nvSpPr>
        <p:spPr>
          <a:xfrm>
            <a:off x="3971172" y="1"/>
            <a:ext cx="3037627" cy="464980"/>
          </a:xfrm>
          <a:prstGeom prst="rect">
            <a:avLst/>
          </a:prstGeom>
        </p:spPr>
        <p:txBody>
          <a:bodyPr vert="horz" lIns="92117" tIns="46058" rIns="92117" bIns="46058" rtlCol="0"/>
          <a:lstStyle>
            <a:lvl1pPr algn="r">
              <a:defRPr sz="1200"/>
            </a:lvl1pPr>
          </a:lstStyle>
          <a:p>
            <a:fld id="{3BC1ED11-CC05-4323-ADB0-E8ED76527EBE}" type="datetimeFigureOut">
              <a:rPr lang="en-US" smtClean="0"/>
              <a:t>4/16/2018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701361" y="4416510"/>
            <a:ext cx="5607679" cy="4183220"/>
          </a:xfrm>
          <a:prstGeom prst="rect">
            <a:avLst/>
          </a:prstGeom>
        </p:spPr>
        <p:txBody>
          <a:bodyPr vert="horz" lIns="92117" tIns="46058" rIns="92117" bIns="460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3"/>
            <a:ext cx="3037627" cy="464980"/>
          </a:xfrm>
          <a:prstGeom prst="rect">
            <a:avLst/>
          </a:prstGeom>
        </p:spPr>
        <p:txBody>
          <a:bodyPr vert="horz" lIns="92117" tIns="46058" rIns="92117" bIns="46058" rtlCol="0" anchor="b"/>
          <a:lstStyle>
            <a:lvl1pPr algn="l">
              <a:defRPr sz="1200"/>
            </a:lvl1pPr>
          </a:lstStyle>
          <a:p>
            <a:endParaRPr lang="en-US"/>
          </a:p>
        </p:txBody>
      </p:sp>
      <p:sp>
        <p:nvSpPr>
          <p:cNvPr id="7" name="Slide Number Placeholder 6"/>
          <p:cNvSpPr>
            <a:spLocks noGrp="1"/>
          </p:cNvSpPr>
          <p:nvPr>
            <p:ph type="sldNum" sz="quarter" idx="5"/>
          </p:nvPr>
        </p:nvSpPr>
        <p:spPr>
          <a:xfrm>
            <a:off x="3971172" y="8829823"/>
            <a:ext cx="3037627" cy="464980"/>
          </a:xfrm>
          <a:prstGeom prst="rect">
            <a:avLst/>
          </a:prstGeom>
        </p:spPr>
        <p:txBody>
          <a:bodyPr vert="horz" lIns="92117" tIns="46058" rIns="92117" bIns="46058" rtlCol="0" anchor="b"/>
          <a:lstStyle>
            <a:lvl1pPr algn="r">
              <a:defRPr sz="1200"/>
            </a:lvl1pPr>
          </a:lstStyle>
          <a:p>
            <a:fld id="{B8716123-9E91-4ABA-B215-B9F36C18D6C5}" type="slidenum">
              <a:rPr lang="en-US" smtClean="0"/>
              <a:t>‹#›</a:t>
            </a:fld>
            <a:endParaRPr lang="en-US"/>
          </a:p>
        </p:txBody>
      </p:sp>
    </p:spTree>
    <p:extLst>
      <p:ext uri="{BB962C8B-B14F-4D97-AF65-F5344CB8AC3E}">
        <p14:creationId xmlns:p14="http://schemas.microsoft.com/office/powerpoint/2010/main" val="2286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did we find? Youth in the AMA run club achieve an additional 20 minutes of MVPA daily, compared to youth studied in the Healthy Hearts cohort between 2008 and 2010. They also achieve an</a:t>
            </a:r>
            <a:r>
              <a:rPr lang="en-CA" baseline="0" dirty="0" smtClean="0"/>
              <a:t> additional 20 minutes daily compared to a population-based sample of similar aged children from across Canada.</a:t>
            </a:r>
            <a:endParaRPr lang="en-CA" dirty="0"/>
          </a:p>
        </p:txBody>
      </p:sp>
      <p:sp>
        <p:nvSpPr>
          <p:cNvPr id="4" name="Slide Number Placeholder 3"/>
          <p:cNvSpPr>
            <a:spLocks noGrp="1"/>
          </p:cNvSpPr>
          <p:nvPr>
            <p:ph type="sldNum" sz="quarter" idx="10"/>
          </p:nvPr>
        </p:nvSpPr>
        <p:spPr/>
        <p:txBody>
          <a:bodyPr/>
          <a:lstStyle/>
          <a:p>
            <a:fld id="{B4C8DE2C-881A-41A2-9F60-05500262F65B}" type="slidenum">
              <a:rPr lang="en-CA" smtClean="0"/>
              <a:pPr/>
              <a:t>12</a:t>
            </a:fld>
            <a:endParaRPr lang="en-CA"/>
          </a:p>
        </p:txBody>
      </p:sp>
    </p:spTree>
    <p:extLst>
      <p:ext uri="{BB962C8B-B14F-4D97-AF65-F5344CB8AC3E}">
        <p14:creationId xmlns:p14="http://schemas.microsoft.com/office/powerpoint/2010/main" val="5024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4D97CC-EC88-4819-BB7B-FEEA2ADAC861}" type="slidenum">
              <a:rPr lang="en-US"/>
              <a:pPr>
                <a:defRPr/>
              </a:pPr>
              <a:t>‹#›</a:t>
            </a:fld>
            <a:endParaRPr lang="en-US" dirty="0"/>
          </a:p>
        </p:txBody>
      </p:sp>
    </p:spTree>
    <p:extLst>
      <p:ext uri="{BB962C8B-B14F-4D97-AF65-F5344CB8AC3E}">
        <p14:creationId xmlns:p14="http://schemas.microsoft.com/office/powerpoint/2010/main" val="320427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767ACF-5C7B-494C-8DB1-CBAA93252116}" type="slidenum">
              <a:rPr lang="en-US"/>
              <a:pPr>
                <a:defRPr/>
              </a:pPr>
              <a:t>‹#›</a:t>
            </a:fld>
            <a:endParaRPr lang="en-US" dirty="0"/>
          </a:p>
        </p:txBody>
      </p:sp>
    </p:spTree>
    <p:extLst>
      <p:ext uri="{BB962C8B-B14F-4D97-AF65-F5344CB8AC3E}">
        <p14:creationId xmlns:p14="http://schemas.microsoft.com/office/powerpoint/2010/main" val="20529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205AC2-A5E2-4346-86A6-ECAD72300AD9}" type="slidenum">
              <a:rPr lang="en-US"/>
              <a:pPr>
                <a:defRPr/>
              </a:pPr>
              <a:t>‹#›</a:t>
            </a:fld>
            <a:endParaRPr lang="en-US" dirty="0"/>
          </a:p>
        </p:txBody>
      </p:sp>
    </p:spTree>
    <p:extLst>
      <p:ext uri="{BB962C8B-B14F-4D97-AF65-F5344CB8AC3E}">
        <p14:creationId xmlns:p14="http://schemas.microsoft.com/office/powerpoint/2010/main" val="164699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47EB39-69D3-4C5F-80C7-55EADEC792F0}"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319" y="20905"/>
            <a:ext cx="464315" cy="741095"/>
          </a:xfrm>
          <a:prstGeom prst="rect">
            <a:avLst/>
          </a:prstGeom>
        </p:spPr>
      </p:pic>
    </p:spTree>
    <p:extLst>
      <p:ext uri="{BB962C8B-B14F-4D97-AF65-F5344CB8AC3E}">
        <p14:creationId xmlns:p14="http://schemas.microsoft.com/office/powerpoint/2010/main" val="2559817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8988C3-2222-4D35-A750-52225D9CC231}" type="slidenum">
              <a:rPr lang="en-US"/>
              <a:pPr>
                <a:defRPr/>
              </a:pPr>
              <a:t>‹#›</a:t>
            </a:fld>
            <a:endParaRPr lang="en-US" dirty="0"/>
          </a:p>
        </p:txBody>
      </p:sp>
    </p:spTree>
    <p:extLst>
      <p:ext uri="{BB962C8B-B14F-4D97-AF65-F5344CB8AC3E}">
        <p14:creationId xmlns:p14="http://schemas.microsoft.com/office/powerpoint/2010/main" val="428410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83B845-E077-4C9D-899F-FA2192C3100D}" type="slidenum">
              <a:rPr lang="en-US"/>
              <a:pPr>
                <a:defRPr/>
              </a:pPr>
              <a:t>‹#›</a:t>
            </a:fld>
            <a:endParaRPr lang="en-US" dirty="0"/>
          </a:p>
        </p:txBody>
      </p:sp>
    </p:spTree>
    <p:extLst>
      <p:ext uri="{BB962C8B-B14F-4D97-AF65-F5344CB8AC3E}">
        <p14:creationId xmlns:p14="http://schemas.microsoft.com/office/powerpoint/2010/main" val="38125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CBAAC6-6531-48B2-97A0-CBB7DF9AE552}" type="slidenum">
              <a:rPr lang="en-US"/>
              <a:pPr>
                <a:defRPr/>
              </a:pPr>
              <a:t>‹#›</a:t>
            </a:fld>
            <a:endParaRPr lang="en-US" dirty="0"/>
          </a:p>
        </p:txBody>
      </p:sp>
    </p:spTree>
    <p:extLst>
      <p:ext uri="{BB962C8B-B14F-4D97-AF65-F5344CB8AC3E}">
        <p14:creationId xmlns:p14="http://schemas.microsoft.com/office/powerpoint/2010/main" val="289521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3D3A1C2-3FE6-46F1-AC69-70E680BE8068}" type="slidenum">
              <a:rPr lang="en-US"/>
              <a:pPr>
                <a:defRPr/>
              </a:pPr>
              <a:t>‹#›</a:t>
            </a:fld>
            <a:endParaRPr lang="en-US" dirty="0"/>
          </a:p>
        </p:txBody>
      </p:sp>
    </p:spTree>
    <p:extLst>
      <p:ext uri="{BB962C8B-B14F-4D97-AF65-F5344CB8AC3E}">
        <p14:creationId xmlns:p14="http://schemas.microsoft.com/office/powerpoint/2010/main" val="416463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AFA0CF1-A02A-4ED8-9542-BD5484038EA7}" type="slidenum">
              <a:rPr lang="en-US"/>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611" y="14288"/>
            <a:ext cx="468461" cy="747712"/>
          </a:xfrm>
          <a:prstGeom prst="rect">
            <a:avLst/>
          </a:prstGeom>
        </p:spPr>
      </p:pic>
    </p:spTree>
    <p:extLst>
      <p:ext uri="{BB962C8B-B14F-4D97-AF65-F5344CB8AC3E}">
        <p14:creationId xmlns:p14="http://schemas.microsoft.com/office/powerpoint/2010/main" val="25259255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D44CFD-A53B-465D-9A40-09639D586139}" type="slidenum">
              <a:rPr lang="en-US"/>
              <a:pPr>
                <a:defRPr/>
              </a:pPr>
              <a:t>‹#›</a:t>
            </a:fld>
            <a:endParaRPr lang="en-US" dirty="0"/>
          </a:p>
        </p:txBody>
      </p:sp>
    </p:spTree>
    <p:extLst>
      <p:ext uri="{BB962C8B-B14F-4D97-AF65-F5344CB8AC3E}">
        <p14:creationId xmlns:p14="http://schemas.microsoft.com/office/powerpoint/2010/main" val="197368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BB6FC8-F8D0-4490-9F5F-C25AF68C5355}" type="slidenum">
              <a:rPr lang="en-US"/>
              <a:pPr>
                <a:defRPr/>
              </a:pPr>
              <a:t>‹#›</a:t>
            </a:fld>
            <a:endParaRPr lang="en-US" dirty="0"/>
          </a:p>
        </p:txBody>
      </p:sp>
    </p:spTree>
    <p:extLst>
      <p:ext uri="{BB962C8B-B14F-4D97-AF65-F5344CB8AC3E}">
        <p14:creationId xmlns:p14="http://schemas.microsoft.com/office/powerpoint/2010/main" val="14771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t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90600" y="76200"/>
            <a:ext cx="7696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1430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650582-38B0-40BE-9E36-E5A2DD4E9C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hayley@everactiv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mayouthrunclub.com/" TargetMode="External"/><Relationship Id="rId2" Type="http://schemas.openxmlformats.org/officeDocument/2006/relationships/hyperlink" Target="http://www.albertadoctors.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www.youtube.com/watch?v=QkhCFZAg_TA"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mailto:Jodi-ann.sadler@albertadoctors.org" TargetMode="External"/><Relationship Id="rId7"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mailto:Hayley@EverActive.org" TargetMode="External"/><Relationship Id="rId4" Type="http://schemas.openxmlformats.org/officeDocument/2006/relationships/hyperlink" Target="mailto:Vanda.killeen@albertadoctor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5000" y="76200"/>
            <a:ext cx="7239000" cy="639763"/>
          </a:xfrm>
        </p:spPr>
        <p:txBody>
          <a:bodyPr/>
          <a:lstStyle/>
          <a:p>
            <a:pPr eaLnBrk="1" hangingPunct="1"/>
            <a:r>
              <a:rPr lang="en-US" altLang="en-US" sz="4800" dirty="0" smtClean="0">
                <a:solidFill>
                  <a:schemeClr val="bg1"/>
                </a:solidFill>
              </a:rPr>
              <a:t>AMA Youth Run Club</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286002"/>
            <a:ext cx="4139972" cy="384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03" y="2286001"/>
            <a:ext cx="4179437" cy="3862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7533" cy="1629893"/>
          </a:xfrm>
          <a:prstGeom prst="rect">
            <a:avLst/>
          </a:prstGeom>
        </p:spPr>
      </p:pic>
      <p:sp>
        <p:nvSpPr>
          <p:cNvPr id="4" name="TextBox 3"/>
          <p:cNvSpPr txBox="1"/>
          <p:nvPr/>
        </p:nvSpPr>
        <p:spPr>
          <a:xfrm>
            <a:off x="1905000" y="1066800"/>
            <a:ext cx="7010400" cy="1077218"/>
          </a:xfrm>
          <a:prstGeom prst="rect">
            <a:avLst/>
          </a:prstGeom>
          <a:noFill/>
        </p:spPr>
        <p:txBody>
          <a:bodyPr wrap="square" rtlCol="0">
            <a:spAutoFit/>
          </a:bodyPr>
          <a:lstStyle/>
          <a:p>
            <a:r>
              <a:rPr lang="en-CA" sz="3600" b="1" dirty="0" smtClean="0"/>
              <a:t>School health advocacy:</a:t>
            </a:r>
          </a:p>
          <a:p>
            <a:r>
              <a:rPr lang="en-CA" sz="2800" b="1" dirty="0" smtClean="0"/>
              <a:t>Developing C</a:t>
            </a:r>
            <a:r>
              <a:rPr lang="en-CA" sz="2400" b="1" dirty="0" smtClean="0"/>
              <a:t>AN</a:t>
            </a:r>
            <a:r>
              <a:rPr lang="en-CA" sz="2800" b="1" dirty="0" smtClean="0"/>
              <a:t>MEDS competencies</a:t>
            </a:r>
            <a:endParaRPr lang="en-CA" sz="2800" b="1" dirty="0"/>
          </a:p>
        </p:txBody>
      </p:sp>
    </p:spTree>
    <p:extLst>
      <p:ext uri="{BB962C8B-B14F-4D97-AF65-F5344CB8AC3E}">
        <p14:creationId xmlns:p14="http://schemas.microsoft.com/office/powerpoint/2010/main" val="2697988981"/>
      </p:ext>
    </p:extLst>
  </p:cSld>
  <p:clrMapOvr>
    <a:masterClrMapping/>
  </p:clrMapOvr>
  <p:transition spd="med"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705600" cy="639763"/>
          </a:xfrm>
        </p:spPr>
        <p:txBody>
          <a:bodyPr/>
          <a:lstStyle/>
          <a:p>
            <a:r>
              <a:rPr lang="en-CA" dirty="0" smtClean="0">
                <a:solidFill>
                  <a:schemeClr val="bg1"/>
                </a:solidFill>
              </a:rPr>
              <a:t>AMA Youth Run Club</a:t>
            </a:r>
            <a:endParaRPr lang="en-CA" dirty="0">
              <a:solidFill>
                <a:schemeClr val="bg1"/>
              </a:solidFill>
            </a:endParaRPr>
          </a:p>
        </p:txBody>
      </p:sp>
      <p:sp>
        <p:nvSpPr>
          <p:cNvPr id="3" name="Content Placeholder 2"/>
          <p:cNvSpPr>
            <a:spLocks noGrp="1"/>
          </p:cNvSpPr>
          <p:nvPr>
            <p:ph idx="1"/>
          </p:nvPr>
        </p:nvSpPr>
        <p:spPr>
          <a:xfrm>
            <a:off x="419492" y="1295400"/>
            <a:ext cx="8229600" cy="4724400"/>
          </a:xfrm>
        </p:spPr>
        <p:txBody>
          <a:bodyPr/>
          <a:lstStyle/>
          <a:p>
            <a:pPr marL="0" indent="0">
              <a:buNone/>
            </a:pPr>
            <a:endParaRPr lang="en-US" b="1" i="1" dirty="0" smtClean="0"/>
          </a:p>
          <a:p>
            <a:pPr marL="0" indent="0">
              <a:buNone/>
            </a:pPr>
            <a:r>
              <a:rPr lang="en-US" sz="2800" i="1" dirty="0" smtClean="0"/>
              <a:t>(from the) </a:t>
            </a:r>
            <a:r>
              <a:rPr lang="en-US" b="1" i="1" dirty="0" smtClean="0"/>
              <a:t>2015 </a:t>
            </a:r>
            <a:r>
              <a:rPr lang="en-US" b="1" i="1" dirty="0" err="1"/>
              <a:t>ParticipACTION</a:t>
            </a:r>
            <a:r>
              <a:rPr lang="en-US" b="1" i="1" dirty="0"/>
              <a:t> Report Card on Physical Activity for Children and </a:t>
            </a:r>
            <a:r>
              <a:rPr lang="en-US" b="1" i="1" dirty="0" smtClean="0"/>
              <a:t>Youth:</a:t>
            </a:r>
            <a:endParaRPr lang="en-US" b="1" i="1" dirty="0"/>
          </a:p>
          <a:p>
            <a:pPr marL="0" indent="0">
              <a:buNone/>
            </a:pPr>
            <a:r>
              <a:rPr lang="en-US" dirty="0" smtClean="0"/>
              <a:t/>
            </a:r>
            <a:br>
              <a:rPr lang="en-US" dirty="0" smtClean="0"/>
            </a:br>
            <a:r>
              <a:rPr lang="en-US" dirty="0" smtClean="0"/>
              <a:t>Only </a:t>
            </a:r>
            <a:r>
              <a:rPr lang="en-US" b="1" dirty="0">
                <a:solidFill>
                  <a:schemeClr val="accent2"/>
                </a:solidFill>
              </a:rPr>
              <a:t>9% </a:t>
            </a:r>
            <a:r>
              <a:rPr lang="en-US" dirty="0"/>
              <a:t>of children </a:t>
            </a:r>
            <a:r>
              <a:rPr lang="en-US" b="1" dirty="0">
                <a:solidFill>
                  <a:schemeClr val="accent2"/>
                </a:solidFill>
              </a:rPr>
              <a:t>age 5-17</a:t>
            </a:r>
            <a:r>
              <a:rPr lang="en-US" dirty="0"/>
              <a:t> meet the guidelines for their age group of 60 minutes of moderate-to-vigorous-intensity activity per day.</a:t>
            </a:r>
          </a:p>
          <a:p>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981199" cy="1417825"/>
          </a:xfrm>
          <a:prstGeom prst="rect">
            <a:avLst/>
          </a:prstGeom>
        </p:spPr>
      </p:pic>
    </p:spTree>
    <p:extLst>
      <p:ext uri="{BB962C8B-B14F-4D97-AF65-F5344CB8AC3E}">
        <p14:creationId xmlns:p14="http://schemas.microsoft.com/office/powerpoint/2010/main" val="419277421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7056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457200" y="914400"/>
            <a:ext cx="8229600" cy="5791200"/>
          </a:xfrm>
        </p:spPr>
        <p:txBody>
          <a:bodyPr/>
          <a:lstStyle/>
          <a:p>
            <a:pPr marL="0" indent="0" algn="ctr">
              <a:buNone/>
            </a:pPr>
            <a:r>
              <a:rPr lang="en-US" sz="4000" b="1" dirty="0"/>
              <a:t>Program Goals </a:t>
            </a:r>
            <a:endParaRPr lang="en-US" sz="4000" b="1" dirty="0">
              <a:solidFill>
                <a:schemeClr val="accent2"/>
              </a:solidFill>
            </a:endParaRPr>
          </a:p>
          <a:p>
            <a:pPr marL="514350" indent="-514350">
              <a:buFont typeface="+mj-lt"/>
              <a:buAutoNum type="arabicPeriod" startAt="3"/>
            </a:pPr>
            <a:r>
              <a:rPr lang="en-US" dirty="0" smtClean="0">
                <a:solidFill>
                  <a:schemeClr val="accent2"/>
                </a:solidFill>
              </a:rPr>
              <a:t>Develop youth leaders and </a:t>
            </a:r>
            <a:r>
              <a:rPr lang="en-US" b="1" dirty="0" err="1" smtClean="0">
                <a:solidFill>
                  <a:schemeClr val="accent2"/>
                </a:solidFill>
              </a:rPr>
              <a:t>CHAMPions</a:t>
            </a:r>
            <a:r>
              <a:rPr lang="en-US" dirty="0" smtClean="0">
                <a:solidFill>
                  <a:schemeClr val="accent2"/>
                </a:solidFill>
              </a:rPr>
              <a:t> to help sustain the program.</a:t>
            </a:r>
            <a:br>
              <a:rPr lang="en-US" dirty="0" smtClean="0">
                <a:solidFill>
                  <a:schemeClr val="accent2"/>
                </a:solidFill>
              </a:rPr>
            </a:br>
            <a:endParaRPr lang="en-US" dirty="0" smtClean="0">
              <a:solidFill>
                <a:schemeClr val="accent2"/>
              </a:solidFill>
            </a:endParaRPr>
          </a:p>
          <a:p>
            <a:pPr marL="514350" indent="-514350">
              <a:buFont typeface="+mj-lt"/>
              <a:buAutoNum type="arabicPeriod" startAt="3"/>
            </a:pPr>
            <a:r>
              <a:rPr lang="en-US" dirty="0" smtClean="0">
                <a:solidFill>
                  <a:schemeClr val="accent2"/>
                </a:solidFill>
              </a:rPr>
              <a:t>Educate: Building the foundations of life-long good health habits: physical (exercise, nutrition) and mental.</a:t>
            </a:r>
            <a:br>
              <a:rPr lang="en-US" dirty="0" smtClean="0">
                <a:solidFill>
                  <a:schemeClr val="accent2"/>
                </a:solidFill>
              </a:rPr>
            </a:br>
            <a:endParaRPr lang="en-US" dirty="0" smtClean="0">
              <a:solidFill>
                <a:schemeClr val="accent2"/>
              </a:solidFill>
            </a:endParaRPr>
          </a:p>
          <a:p>
            <a:pPr marL="514350" indent="-514350">
              <a:buFont typeface="+mj-lt"/>
              <a:buAutoNum type="arabicPeriod" startAt="3"/>
            </a:pPr>
            <a:r>
              <a:rPr lang="en-US" dirty="0">
                <a:solidFill>
                  <a:schemeClr val="accent2"/>
                </a:solidFill>
              </a:rPr>
              <a:t>Expand </a:t>
            </a:r>
            <a:r>
              <a:rPr lang="en-US" dirty="0" smtClean="0">
                <a:solidFill>
                  <a:schemeClr val="accent2"/>
                </a:solidFill>
              </a:rPr>
              <a:t>the program; </a:t>
            </a:r>
            <a:r>
              <a:rPr lang="en-US" dirty="0">
                <a:solidFill>
                  <a:schemeClr val="accent2"/>
                </a:solidFill>
              </a:rPr>
              <a:t>maximize capacity at the </a:t>
            </a:r>
            <a:r>
              <a:rPr lang="en-US" dirty="0" smtClean="0">
                <a:solidFill>
                  <a:schemeClr val="accent2"/>
                </a:solidFill>
              </a:rPr>
              <a:t>school/club level.</a:t>
            </a:r>
            <a:r>
              <a:rPr lang="en-US" dirty="0">
                <a:solidFill>
                  <a:schemeClr val="accent2"/>
                </a:solidFill>
              </a:rPr>
              <a:t/>
            </a:r>
            <a:br>
              <a:rPr lang="en-US" dirty="0">
                <a:solidFill>
                  <a:schemeClr val="accent2"/>
                </a:solidFill>
              </a:rPr>
            </a:br>
            <a:endParaRPr lang="en-US" dirty="0" smtClean="0">
              <a:solidFill>
                <a:schemeClr val="accent2"/>
              </a:solidFill>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810127" cy="1295399"/>
          </a:xfrm>
          <a:prstGeom prst="rect">
            <a:avLst/>
          </a:prstGeom>
        </p:spPr>
      </p:pic>
    </p:spTree>
    <p:extLst>
      <p:ext uri="{BB962C8B-B14F-4D97-AF65-F5344CB8AC3E}">
        <p14:creationId xmlns:p14="http://schemas.microsoft.com/office/powerpoint/2010/main" val="1642910011"/>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85800" y="853672"/>
            <a:ext cx="7557754" cy="5851798"/>
            <a:chOff x="685800" y="853672"/>
            <a:chExt cx="7557754" cy="5851798"/>
          </a:xfrm>
        </p:grpSpPr>
        <p:graphicFrame>
          <p:nvGraphicFramePr>
            <p:cNvPr id="5" name="Object 4"/>
            <p:cNvGraphicFramePr>
              <a:graphicFrameLocks noChangeAspect="1"/>
            </p:cNvGraphicFramePr>
            <p:nvPr>
              <p:extLst>
                <p:ext uri="{D42A27DB-BD31-4B8C-83A1-F6EECF244321}">
                  <p14:modId xmlns:p14="http://schemas.microsoft.com/office/powerpoint/2010/main" val="2005324691"/>
                </p:ext>
              </p:extLst>
            </p:nvPr>
          </p:nvGraphicFramePr>
          <p:xfrm>
            <a:off x="685800" y="853672"/>
            <a:ext cx="7557754" cy="5688632"/>
          </p:xfrm>
          <a:graphic>
            <a:graphicData uri="http://schemas.openxmlformats.org/presentationml/2006/ole">
              <mc:AlternateContent xmlns:mc="http://schemas.openxmlformats.org/markup-compatibility/2006">
                <mc:Choice xmlns:v="urn:schemas-microsoft-com:vml" Requires="v">
                  <p:oleObj spid="_x0000_s3130" name="SPW 12.0 Graph" r:id="rId4" imgW="4914900" imgH="3670300" progId="">
                    <p:embed/>
                  </p:oleObj>
                </mc:Choice>
                <mc:Fallback>
                  <p:oleObj name="SPW 12.0 Graph" r:id="rId4" imgW="4914900" imgH="3670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53672"/>
                          <a:ext cx="7557754" cy="5688632"/>
                        </a:xfrm>
                        <a:prstGeom prst="rect">
                          <a:avLst/>
                        </a:prstGeom>
                        <a:solidFill>
                          <a:schemeClr val="bg1"/>
                        </a:solidFill>
                        <a:ln w="9525">
                          <a:solidFill>
                            <a:schemeClr val="bg1"/>
                          </a:solidFill>
                          <a:miter lim="800000"/>
                          <a:headEnd/>
                          <a:tailEnd/>
                        </a:ln>
                      </p:spPr>
                    </p:pic>
                  </p:oleObj>
                </mc:Fallback>
              </mc:AlternateContent>
            </a:graphicData>
          </a:graphic>
        </p:graphicFrame>
        <p:cxnSp>
          <p:nvCxnSpPr>
            <p:cNvPr id="8" name="Straight Connector 7"/>
            <p:cNvCxnSpPr/>
            <p:nvPr/>
          </p:nvCxnSpPr>
          <p:spPr>
            <a:xfrm>
              <a:off x="3348075" y="2636912"/>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3848" y="1988840"/>
              <a:ext cx="2376053" cy="646331"/>
            </a:xfrm>
            <a:prstGeom prst="rect">
              <a:avLst/>
            </a:prstGeom>
            <a:noFill/>
          </p:spPr>
          <p:txBody>
            <a:bodyPr wrap="square" rtlCol="0">
              <a:spAutoFit/>
            </a:bodyPr>
            <a:lstStyle/>
            <a:p>
              <a:pPr algn="ctr"/>
              <a:r>
                <a:rPr lang="en-CA" b="1" dirty="0" smtClean="0"/>
                <a:t>+ 18-20 </a:t>
              </a:r>
              <a:r>
                <a:rPr lang="en-CA" b="1" dirty="0" err="1" smtClean="0"/>
                <a:t>mins</a:t>
              </a:r>
              <a:r>
                <a:rPr lang="en-CA" b="1" dirty="0" smtClean="0"/>
                <a:t>/day vs</a:t>
              </a:r>
            </a:p>
            <a:p>
              <a:pPr algn="ctr"/>
              <a:r>
                <a:rPr lang="en-CA" b="1" dirty="0" smtClean="0"/>
                <a:t>Alberta</a:t>
              </a:r>
              <a:endParaRPr lang="en-CA" b="1" dirty="0"/>
            </a:p>
          </p:txBody>
        </p:sp>
        <p:cxnSp>
          <p:nvCxnSpPr>
            <p:cNvPr id="12" name="Straight Connector 11"/>
            <p:cNvCxnSpPr/>
            <p:nvPr/>
          </p:nvCxnSpPr>
          <p:spPr>
            <a:xfrm>
              <a:off x="6228184" y="3645024"/>
              <a:ext cx="792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08104" y="2996952"/>
              <a:ext cx="2376053" cy="646331"/>
            </a:xfrm>
            <a:prstGeom prst="rect">
              <a:avLst/>
            </a:prstGeom>
            <a:noFill/>
          </p:spPr>
          <p:txBody>
            <a:bodyPr wrap="square" rtlCol="0">
              <a:spAutoFit/>
            </a:bodyPr>
            <a:lstStyle/>
            <a:p>
              <a:pPr algn="ctr"/>
              <a:r>
                <a:rPr lang="en-CA" b="1" dirty="0" smtClean="0"/>
                <a:t>+ 21 </a:t>
              </a:r>
              <a:r>
                <a:rPr lang="en-CA" b="1" dirty="0" err="1" smtClean="0"/>
                <a:t>mins</a:t>
              </a:r>
              <a:r>
                <a:rPr lang="en-CA" b="1" dirty="0" smtClean="0"/>
                <a:t>/day vs</a:t>
              </a:r>
            </a:p>
            <a:p>
              <a:pPr algn="ctr"/>
              <a:r>
                <a:rPr lang="en-CA" b="1" dirty="0" smtClean="0"/>
                <a:t>Canada</a:t>
              </a:r>
              <a:endParaRPr lang="en-CA" b="1" dirty="0"/>
            </a:p>
          </p:txBody>
        </p:sp>
        <p:sp>
          <p:nvSpPr>
            <p:cNvPr id="15" name="Rectangle 14"/>
            <p:cNvSpPr/>
            <p:nvPr/>
          </p:nvSpPr>
          <p:spPr>
            <a:xfrm>
              <a:off x="3203848" y="6093296"/>
              <a:ext cx="39604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6165304"/>
              <a:ext cx="1080331" cy="54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9595" y="6161390"/>
              <a:ext cx="1009265" cy="50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1905000" y="0"/>
            <a:ext cx="6858000" cy="838200"/>
          </a:xfrm>
        </p:spPr>
        <p:txBody>
          <a:bodyPr>
            <a:normAutofit/>
          </a:bodyPr>
          <a:lstStyle/>
          <a:p>
            <a:r>
              <a:rPr lang="en-CA" b="1" dirty="0" smtClean="0">
                <a:solidFill>
                  <a:schemeClr val="bg1"/>
                </a:solidFill>
              </a:rPr>
              <a:t>AMA Youth Run Club</a:t>
            </a:r>
            <a:endParaRPr lang="en-CA" b="1" dirty="0">
              <a:solidFill>
                <a:schemeClr val="bg1"/>
              </a:solidFill>
            </a:endParaRPr>
          </a:p>
        </p:txBody>
      </p:sp>
      <p:sp>
        <p:nvSpPr>
          <p:cNvPr id="3" name="TextBox 2"/>
          <p:cNvSpPr txBox="1"/>
          <p:nvPr/>
        </p:nvSpPr>
        <p:spPr>
          <a:xfrm>
            <a:off x="-142868" y="908172"/>
            <a:ext cx="8900221" cy="523220"/>
          </a:xfrm>
          <a:prstGeom prst="rect">
            <a:avLst/>
          </a:prstGeom>
          <a:noFill/>
        </p:spPr>
        <p:txBody>
          <a:bodyPr wrap="square" rtlCol="0">
            <a:spAutoFit/>
          </a:bodyPr>
          <a:lstStyle/>
          <a:p>
            <a:pPr algn="ctr"/>
            <a:r>
              <a:rPr lang="en-US" sz="2800" b="1" dirty="0" smtClean="0">
                <a:solidFill>
                  <a:schemeClr val="accent2"/>
                </a:solidFill>
              </a:rPr>
              <a:t>40-50% more physical activity in YRC youth</a:t>
            </a:r>
            <a:endParaRPr lang="en-US" sz="2800" b="1" dirty="0">
              <a:solidFill>
                <a:schemeClr val="accent2"/>
              </a:solidFill>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
            <a:ext cx="1371599" cy="981571"/>
          </a:xfrm>
          <a:prstGeom prst="rect">
            <a:avLst/>
          </a:prstGeom>
        </p:spPr>
      </p:pic>
    </p:spTree>
    <p:extLst>
      <p:ext uri="{BB962C8B-B14F-4D97-AF65-F5344CB8AC3E}">
        <p14:creationId xmlns:p14="http://schemas.microsoft.com/office/powerpoint/2010/main" val="224411798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553200" cy="685800"/>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304800" y="1371600"/>
            <a:ext cx="8534400" cy="5105400"/>
          </a:xfrm>
        </p:spPr>
        <p:txBody>
          <a:bodyPr/>
          <a:lstStyle/>
          <a:p>
            <a:pPr marL="0" indent="0">
              <a:buNone/>
            </a:pPr>
            <a:r>
              <a:rPr lang="en-US" dirty="0" smtClean="0"/>
              <a:t>In addition to partners (AMA and EAS) the YRC is supported by:</a:t>
            </a:r>
          </a:p>
          <a:p>
            <a:r>
              <a:rPr lang="en-US" sz="3600" b="1" dirty="0" smtClean="0">
                <a:solidFill>
                  <a:schemeClr val="accent2"/>
                </a:solidFill>
              </a:rPr>
              <a:t>YRC </a:t>
            </a:r>
            <a:r>
              <a:rPr lang="en-US" sz="3600" b="1" dirty="0" err="1" smtClean="0">
                <a:solidFill>
                  <a:schemeClr val="accent2"/>
                </a:solidFill>
              </a:rPr>
              <a:t>CHAMPions</a:t>
            </a:r>
            <a:r>
              <a:rPr lang="en-US" sz="3600" b="1" dirty="0">
                <a:solidFill>
                  <a:schemeClr val="accent2"/>
                </a:solidFill>
              </a:rPr>
              <a:t>: </a:t>
            </a:r>
            <a:r>
              <a:rPr lang="en-US" sz="3600" dirty="0">
                <a:solidFill>
                  <a:schemeClr val="accent2"/>
                </a:solidFill>
              </a:rPr>
              <a:t>AMA Physicians, medical students, residents</a:t>
            </a:r>
          </a:p>
          <a:p>
            <a:r>
              <a:rPr lang="en-US" b="1" dirty="0" smtClean="0"/>
              <a:t>Ambassadors: </a:t>
            </a:r>
            <a:r>
              <a:rPr lang="en-US" dirty="0" smtClean="0"/>
              <a:t>Paula Findlay, Tim </a:t>
            </a:r>
            <a:r>
              <a:rPr lang="en-US" dirty="0" err="1" smtClean="0"/>
              <a:t>Berrett</a:t>
            </a:r>
            <a:r>
              <a:rPr lang="en-US" dirty="0" smtClean="0"/>
              <a:t>, Martin Parnell</a:t>
            </a:r>
          </a:p>
          <a:p>
            <a:r>
              <a:rPr lang="en-US" b="1" dirty="0" smtClean="0"/>
              <a:t>Sponsors: </a:t>
            </a:r>
            <a:r>
              <a:rPr lang="en-US" dirty="0" smtClean="0"/>
              <a:t>Alberta Blue Cross (gold level); MD Financial Management (bronze level)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023085" cy="1447800"/>
          </a:xfrm>
          <a:prstGeom prst="rect">
            <a:avLst/>
          </a:prstGeom>
        </p:spPr>
      </p:pic>
    </p:spTree>
    <p:extLst>
      <p:ext uri="{BB962C8B-B14F-4D97-AF65-F5344CB8AC3E}">
        <p14:creationId xmlns:p14="http://schemas.microsoft.com/office/powerpoint/2010/main" val="52185546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457200" y="1346360"/>
            <a:ext cx="8229600" cy="5334000"/>
          </a:xfrm>
        </p:spPr>
        <p:txBody>
          <a:bodyPr/>
          <a:lstStyle/>
          <a:p>
            <a:pPr marL="0" indent="0">
              <a:buNone/>
            </a:pPr>
            <a:r>
              <a:rPr lang="en-US" sz="3600" b="1" dirty="0" smtClean="0"/>
              <a:t>What does a </a:t>
            </a:r>
            <a:r>
              <a:rPr lang="en-US" sz="3600" b="1" dirty="0" smtClean="0">
                <a:solidFill>
                  <a:schemeClr val="accent2"/>
                </a:solidFill>
              </a:rPr>
              <a:t>YRC </a:t>
            </a:r>
            <a:r>
              <a:rPr lang="en-US" sz="3600" b="1" dirty="0" err="1" smtClean="0">
                <a:solidFill>
                  <a:schemeClr val="accent2"/>
                </a:solidFill>
              </a:rPr>
              <a:t>CHAMPion</a:t>
            </a:r>
            <a:r>
              <a:rPr lang="en-US" sz="3600" b="1" dirty="0" smtClean="0">
                <a:solidFill>
                  <a:schemeClr val="accent2"/>
                </a:solidFill>
              </a:rPr>
              <a:t> </a:t>
            </a:r>
            <a:r>
              <a:rPr lang="en-US" sz="3600" b="1" dirty="0" smtClean="0"/>
              <a:t>do?</a:t>
            </a:r>
          </a:p>
          <a:p>
            <a:pPr marL="514350" indent="-514350">
              <a:buFont typeface="+mj-lt"/>
              <a:buAutoNum type="arabicPeriod"/>
            </a:pPr>
            <a:r>
              <a:rPr lang="en-US" dirty="0" smtClean="0"/>
              <a:t>Visit a YRC school and deliver a </a:t>
            </a:r>
            <a:r>
              <a:rPr lang="en-US" b="1" dirty="0" smtClean="0">
                <a:solidFill>
                  <a:schemeClr val="accent2"/>
                </a:solidFill>
              </a:rPr>
              <a:t>school health advocacy talk</a:t>
            </a:r>
          </a:p>
          <a:p>
            <a:pPr marL="514350" indent="-514350">
              <a:buFont typeface="+mj-lt"/>
              <a:buAutoNum type="arabicPeriod"/>
            </a:pPr>
            <a:r>
              <a:rPr lang="en-US" dirty="0" smtClean="0"/>
              <a:t>Run with a club; help coach/lead</a:t>
            </a:r>
          </a:p>
          <a:p>
            <a:pPr marL="514350" indent="-514350">
              <a:buFont typeface="+mj-lt"/>
              <a:buAutoNum type="arabicPeriod"/>
            </a:pPr>
            <a:r>
              <a:rPr lang="en-US" dirty="0" smtClean="0"/>
              <a:t>Work with school administration/council to start a club</a:t>
            </a:r>
          </a:p>
          <a:p>
            <a:pPr marL="514350" indent="-514350">
              <a:buFont typeface="+mj-lt"/>
              <a:buAutoNum type="arabicPeriod"/>
            </a:pPr>
            <a:r>
              <a:rPr lang="en-US" dirty="0" smtClean="0"/>
              <a:t>Incorporate the YRC into a PCN community engagement plan</a:t>
            </a:r>
            <a:endParaRPr lang="en-US" dirty="0"/>
          </a:p>
        </p:txBody>
      </p:sp>
      <p:sp>
        <p:nvSpPr>
          <p:cNvPr id="4" name="TextBox 3"/>
          <p:cNvSpPr txBox="1"/>
          <p:nvPr/>
        </p:nvSpPr>
        <p:spPr>
          <a:xfrm>
            <a:off x="381000" y="381000"/>
            <a:ext cx="685800" cy="369332"/>
          </a:xfrm>
          <a:prstGeom prst="rect">
            <a:avLst/>
          </a:prstGeom>
          <a:noFill/>
        </p:spPr>
        <p:txBody>
          <a:bodyPr wrap="square" rtlCol="0">
            <a:spAutoFit/>
          </a:bodyPr>
          <a:lstStyle/>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904999" cy="1363293"/>
          </a:xfrm>
          <a:prstGeom prst="rect">
            <a:avLst/>
          </a:prstGeom>
        </p:spPr>
      </p:pic>
    </p:spTree>
    <p:extLst>
      <p:ext uri="{BB962C8B-B14F-4D97-AF65-F5344CB8AC3E}">
        <p14:creationId xmlns:p14="http://schemas.microsoft.com/office/powerpoint/2010/main" val="2926320004"/>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564" y="76200"/>
            <a:ext cx="6557236" cy="639763"/>
          </a:xfrm>
        </p:spPr>
        <p:txBody>
          <a:bodyPr/>
          <a:lstStyle/>
          <a:p>
            <a:r>
              <a:rPr lang="en-CA" dirty="0" smtClean="0">
                <a:solidFill>
                  <a:schemeClr val="bg1"/>
                </a:solidFill>
              </a:rPr>
              <a:t>AMA Youth Run Club</a:t>
            </a:r>
            <a:endParaRPr lang="en-CA" dirty="0">
              <a:solidFill>
                <a:schemeClr val="bg1"/>
              </a:solidFill>
            </a:endParaRPr>
          </a:p>
        </p:txBody>
      </p:sp>
      <p:sp>
        <p:nvSpPr>
          <p:cNvPr id="3" name="Content Placeholder 2"/>
          <p:cNvSpPr>
            <a:spLocks noGrp="1"/>
          </p:cNvSpPr>
          <p:nvPr>
            <p:ph idx="1"/>
          </p:nvPr>
        </p:nvSpPr>
        <p:spPr>
          <a:xfrm>
            <a:off x="533400" y="1295400"/>
            <a:ext cx="8229600" cy="5105400"/>
          </a:xfrm>
        </p:spPr>
        <p:txBody>
          <a:bodyPr/>
          <a:lstStyle/>
          <a:p>
            <a:pPr marL="0" indent="0" algn="ctr">
              <a:buNone/>
            </a:pPr>
            <a:r>
              <a:rPr lang="en-CA" sz="3600" b="1" dirty="0" smtClean="0"/>
              <a:t>        School Health Advocacy Talks</a:t>
            </a:r>
          </a:p>
          <a:p>
            <a:pPr marL="0" indent="0">
              <a:buNone/>
            </a:pPr>
            <a:r>
              <a:rPr lang="en-CA" b="1" dirty="0" smtClean="0">
                <a:solidFill>
                  <a:schemeClr val="accent2"/>
                </a:solidFill>
              </a:rPr>
              <a:t>7 talk tip sheets</a:t>
            </a:r>
            <a:r>
              <a:rPr lang="en-CA" dirty="0" smtClean="0"/>
              <a:t> on the AMA website:</a:t>
            </a:r>
          </a:p>
          <a:p>
            <a:r>
              <a:rPr lang="en-CA" dirty="0" smtClean="0"/>
              <a:t>Sweet dreams: Sleep keeps you healthy</a:t>
            </a:r>
          </a:p>
          <a:p>
            <a:r>
              <a:rPr lang="en-CA" dirty="0" smtClean="0"/>
              <a:t>Screen time</a:t>
            </a:r>
          </a:p>
          <a:p>
            <a:r>
              <a:rPr lang="en-CA" dirty="0" smtClean="0"/>
              <a:t>Physical activity: It’s good for you</a:t>
            </a:r>
          </a:p>
          <a:p>
            <a:r>
              <a:rPr lang="en-CA" dirty="0" smtClean="0"/>
              <a:t>Running: Good for your mind, too</a:t>
            </a:r>
          </a:p>
          <a:p>
            <a:r>
              <a:rPr lang="en-CA" dirty="0" smtClean="0"/>
              <a:t>Activity-related nutrition</a:t>
            </a:r>
          </a:p>
          <a:p>
            <a:r>
              <a:rPr lang="en-CA" dirty="0" smtClean="0"/>
              <a:t>Sun safety</a:t>
            </a:r>
          </a:p>
          <a:p>
            <a:r>
              <a:rPr lang="en-CA" dirty="0" smtClean="0"/>
              <a:t>Run, run for fun…without injuries</a:t>
            </a:r>
          </a:p>
          <a:p>
            <a:endParaRPr lang="en-CA" dirty="0" smtClean="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981199" cy="1417825"/>
          </a:xfrm>
          <a:prstGeom prst="rect">
            <a:avLst/>
          </a:prstGeom>
        </p:spPr>
      </p:pic>
    </p:spTree>
    <p:extLst>
      <p:ext uri="{BB962C8B-B14F-4D97-AF65-F5344CB8AC3E}">
        <p14:creationId xmlns:p14="http://schemas.microsoft.com/office/powerpoint/2010/main" val="32612915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010400" cy="639763"/>
          </a:xfrm>
        </p:spPr>
        <p:txBody>
          <a:bodyPr/>
          <a:lstStyle/>
          <a:p>
            <a:r>
              <a:rPr lang="en-US" dirty="0" smtClean="0">
                <a:solidFill>
                  <a:schemeClr val="bg1"/>
                </a:solidFill>
              </a:rPr>
              <a:t>AMA Youth Run Club</a:t>
            </a:r>
            <a:endParaRPr lang="en-US" dirty="0">
              <a:solidFill>
                <a:schemeClr val="bg1"/>
              </a:solidFill>
            </a:endParaRPr>
          </a:p>
        </p:txBody>
      </p:sp>
      <p:sp>
        <p:nvSpPr>
          <p:cNvPr id="4" name="Oval 3"/>
          <p:cNvSpPr/>
          <p:nvPr/>
        </p:nvSpPr>
        <p:spPr>
          <a:xfrm>
            <a:off x="76199" y="1456107"/>
            <a:ext cx="2829459" cy="1591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Physicians</a:t>
            </a:r>
          </a:p>
          <a:p>
            <a:r>
              <a:rPr lang="en-US" sz="1600" b="1" dirty="0" smtClean="0">
                <a:solidFill>
                  <a:schemeClr val="tx1"/>
                </a:solidFill>
              </a:rPr>
              <a:t>Medical students</a:t>
            </a:r>
          </a:p>
          <a:p>
            <a:pPr algn="ctr"/>
            <a:r>
              <a:rPr lang="en-US" sz="1600" b="1" dirty="0" smtClean="0">
                <a:solidFill>
                  <a:schemeClr val="tx1"/>
                </a:solidFill>
              </a:rPr>
              <a:t>Residents</a:t>
            </a:r>
            <a:endParaRPr lang="en-US" sz="1600" b="1" dirty="0">
              <a:solidFill>
                <a:schemeClr val="tx1"/>
              </a:solidFill>
            </a:endParaRPr>
          </a:p>
        </p:txBody>
      </p:sp>
      <p:cxnSp>
        <p:nvCxnSpPr>
          <p:cNvPr id="6" name="Straight Arrow Connector 5"/>
          <p:cNvCxnSpPr/>
          <p:nvPr/>
        </p:nvCxnSpPr>
        <p:spPr>
          <a:xfrm flipV="1">
            <a:off x="2743200" y="1514386"/>
            <a:ext cx="2590800" cy="3240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05658" y="1964112"/>
            <a:ext cx="2428342" cy="816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05658" y="2362200"/>
            <a:ext cx="242834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2643967"/>
            <a:ext cx="2590800" cy="2897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74293" y="3352800"/>
            <a:ext cx="3441107" cy="400110"/>
          </a:xfrm>
          <a:prstGeom prst="rect">
            <a:avLst/>
          </a:prstGeom>
          <a:noFill/>
        </p:spPr>
        <p:txBody>
          <a:bodyPr wrap="square" rtlCol="0">
            <a:spAutoFit/>
          </a:bodyPr>
          <a:lstStyle/>
          <a:p>
            <a:r>
              <a:rPr lang="en-US" sz="2000" dirty="0" smtClean="0"/>
              <a:t> </a:t>
            </a:r>
            <a:endParaRPr lang="en-US" sz="2000" dirty="0"/>
          </a:p>
        </p:txBody>
      </p:sp>
      <p:sp>
        <p:nvSpPr>
          <p:cNvPr id="44" name="TextBox 43"/>
          <p:cNvSpPr txBox="1"/>
          <p:nvPr/>
        </p:nvSpPr>
        <p:spPr>
          <a:xfrm>
            <a:off x="4419600" y="3749457"/>
            <a:ext cx="4495800" cy="2862322"/>
          </a:xfrm>
          <a:prstGeom prst="rect">
            <a:avLst/>
          </a:prstGeom>
          <a:noFill/>
        </p:spPr>
        <p:txBody>
          <a:bodyPr wrap="square" rtlCol="0">
            <a:spAutoFit/>
          </a:bodyPr>
          <a:lstStyle/>
          <a:p>
            <a:r>
              <a:rPr lang="en-US" sz="3600" smtClean="0"/>
              <a:t>BE a </a:t>
            </a:r>
            <a:r>
              <a:rPr lang="en-US" sz="3600" dirty="0" smtClean="0"/>
              <a:t>role model.</a:t>
            </a:r>
            <a:br>
              <a:rPr lang="en-US" sz="3600" dirty="0" smtClean="0"/>
            </a:br>
            <a:r>
              <a:rPr lang="en-US" sz="3600" dirty="0" smtClean="0"/>
              <a:t/>
            </a:r>
            <a:br>
              <a:rPr lang="en-US" sz="3600" dirty="0" smtClean="0"/>
            </a:br>
            <a:r>
              <a:rPr lang="en-US" sz="3600" dirty="0" smtClean="0"/>
              <a:t>LIVE the mental and physical benefits of a healthy lifestyle. </a:t>
            </a:r>
            <a:endParaRPr lang="en-US" sz="3600" dirty="0"/>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67" y="3171120"/>
            <a:ext cx="3909033" cy="3530474"/>
          </a:xfrm>
          <a:prstGeom prst="rect">
            <a:avLst/>
          </a:prstGeom>
        </p:spPr>
      </p:pic>
      <p:sp>
        <p:nvSpPr>
          <p:cNvPr id="49" name="TextBox 48"/>
          <p:cNvSpPr txBox="1"/>
          <p:nvPr/>
        </p:nvSpPr>
        <p:spPr>
          <a:xfrm rot="21256476">
            <a:off x="3273431" y="1342695"/>
            <a:ext cx="966633" cy="369332"/>
          </a:xfrm>
          <a:prstGeom prst="rect">
            <a:avLst/>
          </a:prstGeom>
          <a:noFill/>
        </p:spPr>
        <p:txBody>
          <a:bodyPr wrap="square" rtlCol="0">
            <a:spAutoFit/>
          </a:bodyPr>
          <a:lstStyle/>
          <a:p>
            <a:r>
              <a:rPr lang="en-US" dirty="0" smtClean="0"/>
              <a:t>engage</a:t>
            </a:r>
            <a:endParaRPr lang="en-US" dirty="0"/>
          </a:p>
        </p:txBody>
      </p:sp>
      <p:sp>
        <p:nvSpPr>
          <p:cNvPr id="51" name="TextBox 50"/>
          <p:cNvSpPr txBox="1"/>
          <p:nvPr/>
        </p:nvSpPr>
        <p:spPr>
          <a:xfrm>
            <a:off x="3307824" y="2040309"/>
            <a:ext cx="1035576" cy="369332"/>
          </a:xfrm>
          <a:prstGeom prst="rect">
            <a:avLst/>
          </a:prstGeom>
          <a:noFill/>
        </p:spPr>
        <p:txBody>
          <a:bodyPr wrap="square" rtlCol="0">
            <a:spAutoFit/>
          </a:bodyPr>
          <a:lstStyle/>
          <a:p>
            <a:r>
              <a:rPr lang="en-US" dirty="0" smtClean="0"/>
              <a:t>support</a:t>
            </a:r>
            <a:endParaRPr lang="en-US" dirty="0"/>
          </a:p>
        </p:txBody>
      </p:sp>
      <p:sp>
        <p:nvSpPr>
          <p:cNvPr id="52" name="TextBox 51"/>
          <p:cNvSpPr txBox="1"/>
          <p:nvPr/>
        </p:nvSpPr>
        <p:spPr>
          <a:xfrm rot="358473">
            <a:off x="3250300" y="2459301"/>
            <a:ext cx="1306025" cy="369332"/>
          </a:xfrm>
          <a:prstGeom prst="rect">
            <a:avLst/>
          </a:prstGeom>
          <a:noFill/>
        </p:spPr>
        <p:txBody>
          <a:bodyPr wrap="square" rtlCol="0">
            <a:spAutoFit/>
          </a:bodyPr>
          <a:lstStyle/>
          <a:p>
            <a:r>
              <a:rPr lang="en-US" dirty="0" smtClean="0"/>
              <a:t>encourage</a:t>
            </a:r>
            <a:endParaRPr lang="en-US" dirty="0"/>
          </a:p>
        </p:txBody>
      </p:sp>
      <p:sp>
        <p:nvSpPr>
          <p:cNvPr id="53" name="TextBox 52"/>
          <p:cNvSpPr txBox="1"/>
          <p:nvPr/>
        </p:nvSpPr>
        <p:spPr>
          <a:xfrm>
            <a:off x="3274353" y="1676400"/>
            <a:ext cx="1306025" cy="369332"/>
          </a:xfrm>
          <a:prstGeom prst="rect">
            <a:avLst/>
          </a:prstGeom>
          <a:noFill/>
        </p:spPr>
        <p:txBody>
          <a:bodyPr wrap="square" rtlCol="0">
            <a:spAutoFit/>
          </a:bodyPr>
          <a:lstStyle/>
          <a:p>
            <a:r>
              <a:rPr lang="en-US" dirty="0" smtClean="0"/>
              <a:t>promote</a:t>
            </a:r>
            <a:endParaRPr lang="en-US" dirty="0"/>
          </a:p>
        </p:txBody>
      </p:sp>
      <p:sp>
        <p:nvSpPr>
          <p:cNvPr id="3" name="TextBox 2"/>
          <p:cNvSpPr txBox="1"/>
          <p:nvPr/>
        </p:nvSpPr>
        <p:spPr>
          <a:xfrm>
            <a:off x="-56083" y="845403"/>
            <a:ext cx="5923484" cy="523220"/>
          </a:xfrm>
          <a:prstGeom prst="rect">
            <a:avLst/>
          </a:prstGeom>
          <a:noFill/>
        </p:spPr>
        <p:txBody>
          <a:bodyPr wrap="square" rtlCol="0">
            <a:spAutoFit/>
          </a:bodyPr>
          <a:lstStyle/>
          <a:p>
            <a:pPr algn="ctr"/>
            <a:r>
              <a:rPr lang="en-US" sz="2800" b="1" dirty="0" smtClean="0"/>
              <a:t>             YRC </a:t>
            </a:r>
            <a:r>
              <a:rPr lang="en-US" sz="2800" b="1" dirty="0" err="1" smtClean="0"/>
              <a:t>CHAMPions</a:t>
            </a:r>
            <a:endParaRPr lang="en-US" sz="2800" b="1"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12447" cy="1368623"/>
          </a:xfrm>
          <a:prstGeom prst="rect">
            <a:avLst/>
          </a:prstGeom>
        </p:spPr>
      </p:pic>
      <p:pic>
        <p:nvPicPr>
          <p:cNvPr id="12" name="Content Placeholder 1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00" y="1148271"/>
            <a:ext cx="3483542" cy="2404583"/>
          </a:xfrm>
        </p:spPr>
      </p:pic>
    </p:spTree>
    <p:extLst>
      <p:ext uri="{BB962C8B-B14F-4D97-AF65-F5344CB8AC3E}">
        <p14:creationId xmlns:p14="http://schemas.microsoft.com/office/powerpoint/2010/main" val="391510597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705600" cy="639763"/>
          </a:xfrm>
        </p:spPr>
        <p:txBody>
          <a:bodyPr/>
          <a:lstStyle/>
          <a:p>
            <a:r>
              <a:rPr lang="en-CA" dirty="0" smtClean="0">
                <a:solidFill>
                  <a:schemeClr val="bg1"/>
                </a:solidFill>
              </a:rPr>
              <a:t>AMA Youth Run Club</a:t>
            </a:r>
            <a:endParaRPr lang="en-CA" dirty="0">
              <a:solidFill>
                <a:schemeClr val="bg1"/>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6019800" cy="4514850"/>
          </a:xfrm>
        </p:spPr>
      </p:pic>
      <p:sp>
        <p:nvSpPr>
          <p:cNvPr id="9" name="TextBox 8"/>
          <p:cNvSpPr txBox="1"/>
          <p:nvPr/>
        </p:nvSpPr>
        <p:spPr>
          <a:xfrm>
            <a:off x="6629400" y="2514600"/>
            <a:ext cx="2438400" cy="2677656"/>
          </a:xfrm>
          <a:prstGeom prst="rect">
            <a:avLst/>
          </a:prstGeom>
          <a:noFill/>
        </p:spPr>
        <p:txBody>
          <a:bodyPr wrap="square" rtlCol="0">
            <a:spAutoFit/>
          </a:bodyPr>
          <a:lstStyle/>
          <a:p>
            <a:r>
              <a:rPr lang="en-CA" sz="2400" dirty="0" smtClean="0"/>
              <a:t>YRC </a:t>
            </a:r>
            <a:r>
              <a:rPr lang="en-CA" sz="2400" dirty="0" err="1" smtClean="0"/>
              <a:t>CHAMPion</a:t>
            </a:r>
            <a:r>
              <a:rPr lang="en-CA" sz="2400" dirty="0" smtClean="0"/>
              <a:t> Savanna </a:t>
            </a:r>
            <a:r>
              <a:rPr lang="en-CA" sz="2400" dirty="0" err="1" smtClean="0"/>
              <a:t>Boutin</a:t>
            </a:r>
            <a:r>
              <a:rPr lang="en-CA" sz="2400" dirty="0" smtClean="0"/>
              <a:t> gives a school health advocacy talk to the YRC at Parkland Village School.</a:t>
            </a:r>
            <a:endParaRPr lang="en-CA"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12447" cy="1368623"/>
          </a:xfrm>
          <a:prstGeom prst="rect">
            <a:avLst/>
          </a:prstGeom>
        </p:spPr>
      </p:pic>
    </p:spTree>
    <p:extLst>
      <p:ext uri="{BB962C8B-B14F-4D97-AF65-F5344CB8AC3E}">
        <p14:creationId xmlns:p14="http://schemas.microsoft.com/office/powerpoint/2010/main" val="63441466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457200" y="1368623"/>
            <a:ext cx="8229600" cy="5336977"/>
          </a:xfrm>
        </p:spPr>
        <p:txBody>
          <a:bodyPr/>
          <a:lstStyle/>
          <a:p>
            <a:pPr marL="0" indent="0">
              <a:buNone/>
            </a:pPr>
            <a:r>
              <a:rPr lang="en-US" sz="3600" b="1" dirty="0" smtClean="0"/>
              <a:t>Interested in volunteering with the AMA YRC?</a:t>
            </a:r>
            <a:endParaRPr lang="en-US" b="1" dirty="0"/>
          </a:p>
          <a:p>
            <a:pPr marL="0" indent="0">
              <a:buNone/>
            </a:pPr>
            <a:r>
              <a:rPr lang="en-US" dirty="0" smtClean="0"/>
              <a:t>Contact </a:t>
            </a:r>
            <a:r>
              <a:rPr lang="en-US" dirty="0" smtClean="0">
                <a:solidFill>
                  <a:schemeClr val="accent2"/>
                </a:solidFill>
              </a:rPr>
              <a:t>Hayley Degaust, Provincial Projects Coordinator, EAS</a:t>
            </a:r>
            <a:r>
              <a:rPr lang="en-US" dirty="0" smtClean="0"/>
              <a:t>, to:</a:t>
            </a:r>
          </a:p>
          <a:p>
            <a:r>
              <a:rPr lang="en-US" dirty="0" smtClean="0"/>
              <a:t>Get connected with a YRC school </a:t>
            </a:r>
          </a:p>
          <a:p>
            <a:r>
              <a:rPr lang="en-US" dirty="0" smtClean="0"/>
              <a:t>Find out if a school in your area has a YRC (EAS can facilitate program set-up)    </a:t>
            </a:r>
          </a:p>
          <a:p>
            <a:pPr marL="0" indent="0">
              <a:buNone/>
            </a:pPr>
            <a:r>
              <a:rPr lang="en-US" dirty="0" smtClean="0">
                <a:hlinkClick r:id="rId2"/>
              </a:rPr>
              <a:t/>
            </a:r>
            <a:br>
              <a:rPr lang="en-US" dirty="0" smtClean="0">
                <a:hlinkClick r:id="rId2"/>
              </a:rPr>
            </a:br>
            <a:r>
              <a:rPr lang="en-US" b="1" dirty="0" smtClean="0">
                <a:hlinkClick r:id="rId2"/>
              </a:rPr>
              <a:t>hayley@everactive.org</a:t>
            </a:r>
            <a:r>
              <a:rPr lang="en-US" b="1" dirty="0" smtClean="0"/>
              <a:t> | 780-454-4745</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12447" cy="1368623"/>
          </a:xfrm>
          <a:prstGeom prst="rect">
            <a:avLst/>
          </a:prstGeom>
        </p:spPr>
      </p:pic>
    </p:spTree>
    <p:extLst>
      <p:ext uri="{BB962C8B-B14F-4D97-AF65-F5344CB8AC3E}">
        <p14:creationId xmlns:p14="http://schemas.microsoft.com/office/powerpoint/2010/main" val="142694788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6294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228600" y="1371600"/>
            <a:ext cx="8610600" cy="5486400"/>
          </a:xfrm>
        </p:spPr>
        <p:txBody>
          <a:bodyPr/>
          <a:lstStyle/>
          <a:p>
            <a:pPr marL="0" indent="0" algn="ctr">
              <a:buNone/>
            </a:pPr>
            <a:r>
              <a:rPr lang="en-US" sz="3600" b="1" dirty="0" smtClean="0"/>
              <a:t>YRC </a:t>
            </a:r>
            <a:r>
              <a:rPr lang="en-US" sz="3600" b="1" dirty="0" err="1" smtClean="0"/>
              <a:t>CHAMPion</a:t>
            </a:r>
            <a:r>
              <a:rPr lang="en-US" sz="3600" b="1" dirty="0" smtClean="0"/>
              <a:t> Resources </a:t>
            </a:r>
          </a:p>
          <a:p>
            <a:pPr marL="0" indent="0">
              <a:buNone/>
            </a:pPr>
            <a:r>
              <a:rPr lang="en-US" b="1" dirty="0" smtClean="0"/>
              <a:t>AMA website </a:t>
            </a:r>
            <a:r>
              <a:rPr lang="en-US" dirty="0" smtClean="0"/>
              <a:t> </a:t>
            </a:r>
            <a:r>
              <a:rPr lang="en-US" i="1" dirty="0" smtClean="0"/>
              <a:t>(How can I get involved with the AMA YRC?)  </a:t>
            </a:r>
            <a:r>
              <a:rPr lang="en-US" dirty="0" smtClean="0">
                <a:hlinkClick r:id="rId2"/>
              </a:rPr>
              <a:t>albertadoctors.org/YRC</a:t>
            </a:r>
            <a:endParaRPr lang="en-US" dirty="0" smtClean="0"/>
          </a:p>
          <a:p>
            <a:r>
              <a:rPr lang="en-US" sz="2800" b="1" dirty="0" smtClean="0">
                <a:solidFill>
                  <a:schemeClr val="accent2"/>
                </a:solidFill>
              </a:rPr>
              <a:t>7 </a:t>
            </a:r>
            <a:r>
              <a:rPr lang="en-US" sz="2800" b="1" i="1" dirty="0" smtClean="0">
                <a:solidFill>
                  <a:schemeClr val="accent2"/>
                </a:solidFill>
              </a:rPr>
              <a:t>School Health Advocacy Talk </a:t>
            </a:r>
            <a:r>
              <a:rPr lang="en-US" sz="2800" b="1" dirty="0" smtClean="0">
                <a:solidFill>
                  <a:schemeClr val="accent2"/>
                </a:solidFill>
              </a:rPr>
              <a:t>tip sheets</a:t>
            </a:r>
          </a:p>
          <a:p>
            <a:r>
              <a:rPr lang="en-US" sz="2800" b="1" dirty="0" smtClean="0">
                <a:solidFill>
                  <a:schemeClr val="accent2"/>
                </a:solidFill>
              </a:rPr>
              <a:t>Video</a:t>
            </a:r>
            <a:r>
              <a:rPr lang="en-US" sz="2800" dirty="0" smtClean="0"/>
              <a:t>: Tips for engaging elementary school students in the AMA YRC</a:t>
            </a:r>
          </a:p>
          <a:p>
            <a:pPr marL="0" indent="0">
              <a:buNone/>
            </a:pPr>
            <a:r>
              <a:rPr lang="en-US" b="1" dirty="0" smtClean="0"/>
              <a:t>EAS website</a:t>
            </a:r>
            <a:r>
              <a:rPr lang="en-US" dirty="0" smtClean="0"/>
              <a:t> </a:t>
            </a:r>
            <a:r>
              <a:rPr lang="en-US" dirty="0"/>
              <a:t> </a:t>
            </a:r>
            <a:r>
              <a:rPr lang="en-US" dirty="0" smtClean="0">
                <a:hlinkClick r:id="rId3"/>
              </a:rPr>
              <a:t>amayouthrunclub.com</a:t>
            </a:r>
            <a:r>
              <a:rPr lang="en-US" dirty="0" smtClean="0"/>
              <a:t> </a:t>
            </a:r>
          </a:p>
          <a:p>
            <a:pPr marL="342900" lvl="1" indent="-342900">
              <a:buChar char="•"/>
            </a:pPr>
            <a:r>
              <a:rPr lang="en-US" b="1" dirty="0" smtClean="0">
                <a:solidFill>
                  <a:schemeClr val="accent2"/>
                </a:solidFill>
                <a:ea typeface="+mn-ea"/>
                <a:cs typeface="+mn-cs"/>
              </a:rPr>
              <a:t>Coach’s Corner</a:t>
            </a:r>
            <a:r>
              <a:rPr lang="en-US" dirty="0" smtClean="0">
                <a:ea typeface="+mn-ea"/>
                <a:cs typeface="+mn-cs"/>
              </a:rPr>
              <a:t>: Runner and Coach Handbooks; Physical Activity Guide; Running Log; How to Host a Fun Run Guide; and more</a:t>
            </a:r>
            <a:endParaRPr lang="en-US" dirty="0">
              <a:ea typeface="+mn-ea"/>
              <a:cs typeface="+mn-cs"/>
            </a:endParaRPr>
          </a:p>
        </p:txBody>
      </p:sp>
      <p:sp>
        <p:nvSpPr>
          <p:cNvPr id="4" name="TextBox 3"/>
          <p:cNvSpPr txBox="1"/>
          <p:nvPr/>
        </p:nvSpPr>
        <p:spPr>
          <a:xfrm>
            <a:off x="381000" y="381000"/>
            <a:ext cx="184731" cy="369332"/>
          </a:xfrm>
          <a:prstGeom prst="rect">
            <a:avLst/>
          </a:prstGeom>
          <a:noFill/>
        </p:spPr>
        <p:txBody>
          <a:bodyPr wrap="none" rtlCol="0">
            <a:spAutoFit/>
          </a:bodyPr>
          <a:lstStyle/>
          <a:p>
            <a:endParaRPr lang="en-CA"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2129563" cy="1524000"/>
          </a:xfrm>
          <a:prstGeom prst="rect">
            <a:avLst/>
          </a:prstGeom>
        </p:spPr>
      </p:pic>
    </p:spTree>
    <p:extLst>
      <p:ext uri="{BB962C8B-B14F-4D97-AF65-F5344CB8AC3E}">
        <p14:creationId xmlns:p14="http://schemas.microsoft.com/office/powerpoint/2010/main" val="1034486707"/>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0" y="76200"/>
            <a:ext cx="6858000" cy="639763"/>
          </a:xfrm>
        </p:spPr>
        <p:txBody>
          <a:bodyPr/>
          <a:lstStyle/>
          <a:p>
            <a:pPr eaLnBrk="1" hangingPunct="1"/>
            <a:r>
              <a:rPr lang="en-US" altLang="en-US" sz="4800" dirty="0" smtClean="0">
                <a:solidFill>
                  <a:schemeClr val="bg1"/>
                </a:solidFill>
              </a:rPr>
              <a:t>AMA Youth Run Club</a:t>
            </a:r>
            <a:endParaRPr lang="en-US" altLang="en-US" sz="4800" baseline="30000" dirty="0" smtClean="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715" y="2821126"/>
            <a:ext cx="3981636" cy="3561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821126"/>
            <a:ext cx="4617386" cy="3440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77533" cy="1629893"/>
          </a:xfrm>
          <a:prstGeom prst="rect">
            <a:avLst/>
          </a:prstGeom>
        </p:spPr>
      </p:pic>
      <p:sp>
        <p:nvSpPr>
          <p:cNvPr id="10" name="TextBox 9"/>
          <p:cNvSpPr txBox="1"/>
          <p:nvPr/>
        </p:nvSpPr>
        <p:spPr>
          <a:xfrm>
            <a:off x="1904998" y="1066800"/>
            <a:ext cx="7206533" cy="1754326"/>
          </a:xfrm>
          <a:prstGeom prst="rect">
            <a:avLst/>
          </a:prstGeom>
          <a:noFill/>
        </p:spPr>
        <p:txBody>
          <a:bodyPr wrap="square" rtlCol="0">
            <a:spAutoFit/>
          </a:bodyPr>
          <a:lstStyle/>
          <a:p>
            <a:r>
              <a:rPr lang="en-CA" sz="2800" b="1" dirty="0" smtClean="0"/>
              <a:t>What </a:t>
            </a:r>
            <a:r>
              <a:rPr lang="en-CA" sz="2800" b="1" dirty="0"/>
              <a:t>is Comprehensive School Health? How is it supported by the AMA Youth Run Club? </a:t>
            </a:r>
            <a:r>
              <a:rPr lang="en-CA" sz="2400" i="1" dirty="0" smtClean="0"/>
              <a:t>View the </a:t>
            </a:r>
            <a:r>
              <a:rPr lang="en-CA" sz="2400" dirty="0" smtClean="0">
                <a:hlinkClick r:id="rId5"/>
              </a:rPr>
              <a:t>CSH/YRC video</a:t>
            </a:r>
            <a:r>
              <a:rPr lang="en-CA" sz="2400" dirty="0" smtClean="0"/>
              <a:t> </a:t>
            </a:r>
            <a:r>
              <a:rPr lang="en-CA" sz="2400" i="1" dirty="0" smtClean="0"/>
              <a:t>on the AMA website</a:t>
            </a:r>
            <a:endParaRPr lang="en-CA" sz="2800" b="1" i="1" dirty="0"/>
          </a:p>
        </p:txBody>
      </p:sp>
    </p:spTree>
    <p:extLst>
      <p:ext uri="{BB962C8B-B14F-4D97-AF65-F5344CB8AC3E}">
        <p14:creationId xmlns:p14="http://schemas.microsoft.com/office/powerpoint/2010/main" val="3646201130"/>
      </p:ext>
    </p:extLst>
  </p:cSld>
  <p:clrMapOvr>
    <a:masterClrMapping/>
  </p:clrMapOvr>
  <p:transition spd="med" advClick="0" advTm="8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858000" cy="639763"/>
          </a:xfrm>
        </p:spPr>
        <p:txBody>
          <a:bodyPr/>
          <a:lstStyle/>
          <a:p>
            <a:r>
              <a:rPr lang="en-US" dirty="0" smtClean="0">
                <a:solidFill>
                  <a:schemeClr val="bg1"/>
                </a:solidFill>
              </a:rPr>
              <a:t>AMA Youth Run Club</a:t>
            </a:r>
            <a:endParaRPr lang="en-US" dirty="0">
              <a:solidFill>
                <a:schemeClr val="bg1"/>
              </a:solidFill>
            </a:endParaRPr>
          </a:p>
        </p:txBody>
      </p:sp>
      <p:sp>
        <p:nvSpPr>
          <p:cNvPr id="5" name="TextBox 4"/>
          <p:cNvSpPr txBox="1"/>
          <p:nvPr/>
        </p:nvSpPr>
        <p:spPr>
          <a:xfrm>
            <a:off x="762000" y="6027003"/>
            <a:ext cx="2819400" cy="707886"/>
          </a:xfrm>
          <a:prstGeom prst="rect">
            <a:avLst/>
          </a:prstGeom>
          <a:noFill/>
        </p:spPr>
        <p:txBody>
          <a:bodyPr wrap="square" rtlCol="0">
            <a:spAutoFit/>
          </a:bodyPr>
          <a:lstStyle/>
          <a:p>
            <a:r>
              <a:rPr lang="en-US" sz="2000" dirty="0" smtClean="0"/>
              <a:t>Dr. Kelly, running with her son, Alex </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912447" cy="1368623"/>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6208" y="1752599"/>
            <a:ext cx="2843791" cy="426422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5667" y="1844174"/>
            <a:ext cx="4564662" cy="3947025"/>
          </a:xfrm>
          <a:prstGeom prst="rect">
            <a:avLst/>
          </a:prstGeom>
        </p:spPr>
      </p:pic>
      <p:sp>
        <p:nvSpPr>
          <p:cNvPr id="10" name="TextBox 9"/>
          <p:cNvSpPr txBox="1"/>
          <p:nvPr/>
        </p:nvSpPr>
        <p:spPr>
          <a:xfrm>
            <a:off x="4275667" y="5943600"/>
            <a:ext cx="4717062" cy="707886"/>
          </a:xfrm>
          <a:prstGeom prst="rect">
            <a:avLst/>
          </a:prstGeom>
          <a:noFill/>
        </p:spPr>
        <p:txBody>
          <a:bodyPr wrap="square" rtlCol="0">
            <a:spAutoFit/>
          </a:bodyPr>
          <a:lstStyle/>
          <a:p>
            <a:r>
              <a:rPr lang="en-CA" sz="2000" dirty="0" smtClean="0"/>
              <a:t>Dr. Nohr with Lauderdale Elementary students; fall 2015 launch, Edmonton</a:t>
            </a:r>
            <a:endParaRPr lang="en-CA" sz="2000" dirty="0"/>
          </a:p>
        </p:txBody>
      </p:sp>
      <p:sp>
        <p:nvSpPr>
          <p:cNvPr id="11" name="TextBox 10"/>
          <p:cNvSpPr txBox="1"/>
          <p:nvPr/>
        </p:nvSpPr>
        <p:spPr>
          <a:xfrm>
            <a:off x="1828800" y="990600"/>
            <a:ext cx="7163929" cy="646331"/>
          </a:xfrm>
          <a:prstGeom prst="rect">
            <a:avLst/>
          </a:prstGeom>
          <a:noFill/>
        </p:spPr>
        <p:txBody>
          <a:bodyPr wrap="square" rtlCol="0">
            <a:spAutoFit/>
          </a:bodyPr>
          <a:lstStyle/>
          <a:p>
            <a:r>
              <a:rPr lang="en-CA" sz="3600" b="1" dirty="0" smtClean="0"/>
              <a:t>The Smiles of YRC </a:t>
            </a:r>
            <a:r>
              <a:rPr lang="en-CA" sz="3600" b="1" dirty="0" err="1" smtClean="0"/>
              <a:t>CHAMPions</a:t>
            </a:r>
            <a:r>
              <a:rPr lang="en-CA" sz="3600" b="1" dirty="0" smtClean="0"/>
              <a:t> </a:t>
            </a:r>
            <a:endParaRPr lang="en-CA" sz="3600" b="1" dirty="0"/>
          </a:p>
        </p:txBody>
      </p:sp>
    </p:spTree>
    <p:extLst>
      <p:ext uri="{BB962C8B-B14F-4D97-AF65-F5344CB8AC3E}">
        <p14:creationId xmlns:p14="http://schemas.microsoft.com/office/powerpoint/2010/main" val="192093633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858000" cy="639763"/>
          </a:xfrm>
        </p:spPr>
        <p:txBody>
          <a:bodyPr/>
          <a:lstStyle/>
          <a:p>
            <a:r>
              <a:rPr lang="en-CA" dirty="0" smtClean="0">
                <a:solidFill>
                  <a:schemeClr val="bg1"/>
                </a:solidFill>
              </a:rPr>
              <a:t>AMA Youth Run Club</a:t>
            </a:r>
            <a:endParaRPr lang="en-CA" dirty="0">
              <a:solidFill>
                <a:schemeClr val="bg1"/>
              </a:solidFill>
            </a:endParaRPr>
          </a:p>
        </p:txBody>
      </p:sp>
      <p:sp>
        <p:nvSpPr>
          <p:cNvPr id="3" name="Content Placeholder 2"/>
          <p:cNvSpPr>
            <a:spLocks noGrp="1"/>
          </p:cNvSpPr>
          <p:nvPr>
            <p:ph sz="half" idx="1"/>
          </p:nvPr>
        </p:nvSpPr>
        <p:spPr>
          <a:xfrm>
            <a:off x="500270" y="1553909"/>
            <a:ext cx="4038600" cy="4876800"/>
          </a:xfrm>
        </p:spPr>
        <p:txBody>
          <a:bodyPr/>
          <a:lstStyle/>
          <a:p>
            <a:pPr marL="0" indent="0" algn="ctr">
              <a:buNone/>
            </a:pPr>
            <a:r>
              <a:rPr lang="en-CA" sz="3200" dirty="0" smtClean="0"/>
              <a:t>Paula Findlay</a:t>
            </a:r>
          </a:p>
          <a:p>
            <a:pPr marL="0" indent="0" algn="ctr">
              <a:buNone/>
            </a:pPr>
            <a:r>
              <a:rPr lang="en-CA" sz="2400" dirty="0" smtClean="0"/>
              <a:t>Canadian Triathlete</a:t>
            </a:r>
            <a:br>
              <a:rPr lang="en-CA" sz="2400" dirty="0" smtClean="0"/>
            </a:br>
            <a:r>
              <a:rPr lang="en-CA" sz="2400" dirty="0" smtClean="0"/>
              <a:t>2012 Olympics</a:t>
            </a:r>
            <a:endParaRPr lang="en-CA" sz="2400" dirty="0"/>
          </a:p>
        </p:txBody>
      </p:sp>
      <p:sp>
        <p:nvSpPr>
          <p:cNvPr id="4" name="Content Placeholder 3"/>
          <p:cNvSpPr>
            <a:spLocks noGrp="1"/>
          </p:cNvSpPr>
          <p:nvPr>
            <p:ph sz="half" idx="2"/>
          </p:nvPr>
        </p:nvSpPr>
        <p:spPr>
          <a:xfrm>
            <a:off x="4648200" y="1606670"/>
            <a:ext cx="4038600" cy="4648200"/>
          </a:xfrm>
        </p:spPr>
        <p:txBody>
          <a:bodyPr/>
          <a:lstStyle/>
          <a:p>
            <a:pPr marL="0" indent="0" algn="ctr">
              <a:buNone/>
            </a:pPr>
            <a:r>
              <a:rPr lang="en-CA" sz="3200" dirty="0" smtClean="0"/>
              <a:t>Tim </a:t>
            </a:r>
            <a:r>
              <a:rPr lang="en-CA" sz="3200" dirty="0" err="1" smtClean="0"/>
              <a:t>Berrett</a:t>
            </a:r>
            <a:endParaRPr lang="en-CA" sz="3200" dirty="0" smtClean="0"/>
          </a:p>
          <a:p>
            <a:pPr marL="0" indent="0" algn="ctr">
              <a:buNone/>
            </a:pPr>
            <a:r>
              <a:rPr lang="en-CA" sz="2400" dirty="0" smtClean="0"/>
              <a:t>Canadian Race Walker</a:t>
            </a:r>
            <a:br>
              <a:rPr lang="en-CA" sz="2400" dirty="0" smtClean="0"/>
            </a:br>
            <a:r>
              <a:rPr lang="en-CA" sz="2400" dirty="0" smtClean="0"/>
              <a:t>1992-2008 Olympics</a:t>
            </a:r>
          </a:p>
          <a:p>
            <a:pPr marL="0" indent="0" algn="ctr">
              <a:buNone/>
            </a:pPr>
            <a:endParaRPr lang="en-CA" sz="2400" dirty="0"/>
          </a:p>
        </p:txBody>
      </p:sp>
      <p:pic>
        <p:nvPicPr>
          <p:cNvPr id="4098" name="Picture 2" descr="R:\pjanet\hic\Ever Active Schools\Paula Findlay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3115761"/>
            <a:ext cx="3459397" cy="345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115761"/>
            <a:ext cx="3429000" cy="3429000"/>
          </a:xfrm>
          <a:prstGeom prst="rect">
            <a:avLst/>
          </a:prstGeom>
        </p:spPr>
      </p:pic>
      <p:sp>
        <p:nvSpPr>
          <p:cNvPr id="6" name="TextBox 5"/>
          <p:cNvSpPr txBox="1"/>
          <p:nvPr/>
        </p:nvSpPr>
        <p:spPr>
          <a:xfrm>
            <a:off x="1600200" y="942584"/>
            <a:ext cx="5943600" cy="646331"/>
          </a:xfrm>
          <a:prstGeom prst="rect">
            <a:avLst/>
          </a:prstGeom>
          <a:noFill/>
        </p:spPr>
        <p:txBody>
          <a:bodyPr wrap="square" rtlCol="0">
            <a:spAutoFit/>
          </a:bodyPr>
          <a:lstStyle/>
          <a:p>
            <a:pPr algn="ctr"/>
            <a:r>
              <a:rPr lang="en-CA" sz="3600" b="1" dirty="0" smtClean="0"/>
              <a:t>Ambassadors</a:t>
            </a:r>
            <a:endParaRPr lang="en-CA" sz="36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2023085" cy="1447800"/>
          </a:xfrm>
          <a:prstGeom prst="rect">
            <a:avLst/>
          </a:prstGeom>
        </p:spPr>
      </p:pic>
    </p:spTree>
    <p:extLst>
      <p:ext uri="{BB962C8B-B14F-4D97-AF65-F5344CB8AC3E}">
        <p14:creationId xmlns:p14="http://schemas.microsoft.com/office/powerpoint/2010/main" val="252164267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553200" cy="639763"/>
          </a:xfrm>
        </p:spPr>
        <p:txBody>
          <a:bodyPr/>
          <a:lstStyle/>
          <a:p>
            <a:r>
              <a:rPr lang="en-CA" dirty="0" smtClean="0">
                <a:solidFill>
                  <a:schemeClr val="bg1"/>
                </a:solidFill>
              </a:rPr>
              <a:t>AMA Youth Run Club</a:t>
            </a:r>
            <a:endParaRPr lang="en-CA" dirty="0">
              <a:solidFill>
                <a:schemeClr val="bg1"/>
              </a:solidFill>
            </a:endParaRPr>
          </a:p>
        </p:txBody>
      </p:sp>
      <p:sp>
        <p:nvSpPr>
          <p:cNvPr id="3" name="Content Placeholder 2"/>
          <p:cNvSpPr>
            <a:spLocks noGrp="1"/>
          </p:cNvSpPr>
          <p:nvPr>
            <p:ph idx="1"/>
          </p:nvPr>
        </p:nvSpPr>
        <p:spPr/>
        <p:txBody>
          <a:bodyPr/>
          <a:lstStyle/>
          <a:p>
            <a:pPr marL="0" indent="0" algn="ctr">
              <a:buNone/>
            </a:pPr>
            <a:r>
              <a:rPr lang="en-CA" dirty="0" smtClean="0"/>
              <a:t>Martin Parnell</a:t>
            </a:r>
          </a:p>
          <a:p>
            <a:pPr marL="0" indent="0" algn="ctr">
              <a:buNone/>
            </a:pPr>
            <a:r>
              <a:rPr lang="en-CA" sz="2400" dirty="0" smtClean="0"/>
              <a:t>Ultra-Marathoner/5-time Guinness World Record Holder</a:t>
            </a:r>
          </a:p>
          <a:p>
            <a:pPr marL="0" indent="0" algn="ctr">
              <a:buNone/>
            </a:pPr>
            <a:endParaRPr lang="en-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209800"/>
            <a:ext cx="4343400" cy="4343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023085" cy="1447800"/>
          </a:xfrm>
          <a:prstGeom prst="rect">
            <a:avLst/>
          </a:prstGeom>
        </p:spPr>
      </p:pic>
    </p:spTree>
    <p:extLst>
      <p:ext uri="{BB962C8B-B14F-4D97-AF65-F5344CB8AC3E}">
        <p14:creationId xmlns:p14="http://schemas.microsoft.com/office/powerpoint/2010/main" val="216630738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76400" y="76200"/>
            <a:ext cx="7467600" cy="6397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r>
              <a:rPr lang="en-US" altLang="en-US" sz="4800" kern="0" dirty="0" smtClean="0">
                <a:solidFill>
                  <a:schemeClr val="bg1"/>
                </a:solidFill>
              </a:rPr>
              <a:t>AMA Youth Run Club</a:t>
            </a:r>
          </a:p>
        </p:txBody>
      </p:sp>
      <p:sp>
        <p:nvSpPr>
          <p:cNvPr id="5" name="Rectangle 4"/>
          <p:cNvSpPr/>
          <p:nvPr/>
        </p:nvSpPr>
        <p:spPr>
          <a:xfrm>
            <a:off x="152400" y="5410200"/>
            <a:ext cx="8839200" cy="1077218"/>
          </a:xfrm>
          <a:prstGeom prst="rect">
            <a:avLst/>
          </a:prstGeom>
        </p:spPr>
        <p:txBody>
          <a:bodyPr wrap="square">
            <a:spAutoFit/>
          </a:bodyPr>
          <a:lstStyle/>
          <a:p>
            <a:pPr algn="ctr"/>
            <a:r>
              <a:rPr lang="en-US" sz="3200" b="1" dirty="0"/>
              <a:t>We have the schools, the kids, </a:t>
            </a:r>
            <a:r>
              <a:rPr lang="en-US" sz="3200" b="1" dirty="0" smtClean="0"/>
              <a:t>sponsors, ambassadors ... All that’s left is … </a:t>
            </a:r>
            <a:r>
              <a:rPr lang="en-US" sz="3200" b="1" dirty="0" smtClean="0">
                <a:solidFill>
                  <a:schemeClr val="accent2"/>
                </a:solidFill>
              </a:rPr>
              <a:t>YOU!</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848" y="1291832"/>
            <a:ext cx="6122349" cy="40421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12447" cy="1368623"/>
          </a:xfrm>
          <a:prstGeom prst="rect">
            <a:avLst/>
          </a:prstGeom>
        </p:spPr>
      </p:pic>
    </p:spTree>
    <p:extLst>
      <p:ext uri="{BB962C8B-B14F-4D97-AF65-F5344CB8AC3E}">
        <p14:creationId xmlns:p14="http://schemas.microsoft.com/office/powerpoint/2010/main" val="358600082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858000" cy="639763"/>
          </a:xfrm>
        </p:spPr>
        <p:txBody>
          <a:bodyPr/>
          <a:lstStyle/>
          <a:p>
            <a:r>
              <a:rPr lang="en-US" dirty="0" smtClean="0">
                <a:solidFill>
                  <a:schemeClr val="bg1"/>
                </a:solidFill>
              </a:rPr>
              <a:t>AMA Youth Run Club</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930" y="1310241"/>
            <a:ext cx="3015669" cy="4498902"/>
          </a:xfrm>
        </p:spPr>
      </p:pic>
      <p:sp>
        <p:nvSpPr>
          <p:cNvPr id="5" name="TextBox 4"/>
          <p:cNvSpPr txBox="1"/>
          <p:nvPr/>
        </p:nvSpPr>
        <p:spPr>
          <a:xfrm>
            <a:off x="4724400" y="838200"/>
            <a:ext cx="2917786" cy="1261884"/>
          </a:xfrm>
          <a:prstGeom prst="rect">
            <a:avLst/>
          </a:prstGeom>
          <a:noFill/>
        </p:spPr>
        <p:txBody>
          <a:bodyPr wrap="none" rtlCol="0">
            <a:spAutoFit/>
          </a:bodyPr>
          <a:lstStyle/>
          <a:p>
            <a:r>
              <a:rPr lang="en-US" sz="4000" b="1" dirty="0" smtClean="0">
                <a:solidFill>
                  <a:schemeClr val="accent2"/>
                </a:solidFill>
              </a:rPr>
              <a:t>Thank you!</a:t>
            </a:r>
          </a:p>
          <a:p>
            <a:endParaRPr lang="en-US" dirty="0"/>
          </a:p>
          <a:p>
            <a:endParaRPr lang="en-US" dirty="0"/>
          </a:p>
        </p:txBody>
      </p:sp>
      <p:sp>
        <p:nvSpPr>
          <p:cNvPr id="7" name="TextBox 6"/>
          <p:cNvSpPr txBox="1"/>
          <p:nvPr/>
        </p:nvSpPr>
        <p:spPr>
          <a:xfrm>
            <a:off x="3911600" y="1752600"/>
            <a:ext cx="4953001" cy="4770537"/>
          </a:xfrm>
          <a:prstGeom prst="rect">
            <a:avLst/>
          </a:prstGeom>
          <a:noFill/>
        </p:spPr>
        <p:txBody>
          <a:bodyPr wrap="square" rtlCol="0">
            <a:spAutoFit/>
          </a:bodyPr>
          <a:lstStyle/>
          <a:p>
            <a:r>
              <a:rPr lang="en-US" sz="2000" smtClean="0"/>
              <a:t>Jodi-Ann Sadler, </a:t>
            </a:r>
            <a:r>
              <a:rPr lang="en-US" sz="2000" dirty="0" smtClean="0"/>
              <a:t>Coordinator, Professional Affairs, AMA </a:t>
            </a:r>
          </a:p>
          <a:p>
            <a:r>
              <a:rPr lang="en-US" sz="2000" dirty="0" smtClean="0">
                <a:hlinkClick r:id="rId3"/>
              </a:rPr>
              <a:t>Jodi-ann.sadler</a:t>
            </a:r>
            <a:r>
              <a:rPr lang="en-US" sz="2000" dirty="0" smtClean="0">
                <a:hlinkClick r:id="rId3"/>
              </a:rPr>
              <a:t>@albertadoctors.org</a:t>
            </a:r>
            <a:endParaRPr lang="en-US" sz="2000" dirty="0" smtClean="0"/>
          </a:p>
          <a:p>
            <a:endParaRPr lang="en-US" sz="2000" dirty="0" smtClean="0"/>
          </a:p>
          <a:p>
            <a:r>
              <a:rPr lang="en-US" sz="2000" dirty="0" smtClean="0"/>
              <a:t>Vanda Killeen, Senior Communications Consultant, Public Affairs, AMA</a:t>
            </a:r>
          </a:p>
          <a:p>
            <a:r>
              <a:rPr lang="en-US" sz="2000" dirty="0" smtClean="0">
                <a:hlinkClick r:id="rId4"/>
              </a:rPr>
              <a:t>Vanda.killeen@albertadoctors.org</a:t>
            </a:r>
            <a:endParaRPr lang="en-US" sz="2000" dirty="0" smtClean="0"/>
          </a:p>
          <a:p>
            <a:r>
              <a:rPr lang="en-CA" sz="3200" b="1" dirty="0" smtClean="0">
                <a:solidFill>
                  <a:srgbClr val="E6AF00"/>
                </a:solidFill>
                <a:effectLst>
                  <a:innerShdw blurRad="63500" dist="50800" dir="5400000">
                    <a:prstClr val="black">
                      <a:alpha val="50000"/>
                    </a:prstClr>
                  </a:innerShdw>
                </a:effectLst>
                <a:latin typeface="Calibri" panose="020F0502020204030204" pitchFamily="34" charset="0"/>
              </a:rPr>
              <a:t>albertadoctors.org/YRC</a:t>
            </a:r>
            <a:endParaRPr lang="en-US" sz="3200" dirty="0" smtClean="0"/>
          </a:p>
          <a:p>
            <a:endParaRPr lang="en-US" sz="2000" dirty="0" smtClean="0"/>
          </a:p>
          <a:p>
            <a:r>
              <a:rPr lang="en-US" sz="2000" dirty="0" smtClean="0"/>
              <a:t>Hayley Degaust, Provincial Projects Coordinator, Ever Active Schools</a:t>
            </a:r>
          </a:p>
          <a:p>
            <a:r>
              <a:rPr lang="en-US" sz="2000" dirty="0" smtClean="0">
                <a:hlinkClick r:id="rId5"/>
              </a:rPr>
              <a:t>Hayley@EverActive.org</a:t>
            </a:r>
            <a:endParaRPr lang="en-US" sz="2000" dirty="0" smtClean="0"/>
          </a:p>
          <a:p>
            <a:r>
              <a:rPr lang="en-CA" sz="3200" b="1" dirty="0" smtClean="0">
                <a:solidFill>
                  <a:srgbClr val="E6AF00"/>
                </a:solidFill>
                <a:effectLst>
                  <a:innerShdw blurRad="63500" dist="50800" dir="5400000">
                    <a:prstClr val="black">
                      <a:alpha val="50000"/>
                    </a:prstClr>
                  </a:innerShdw>
                </a:effectLst>
                <a:latin typeface="Calibri" panose="020F0502020204030204" pitchFamily="34" charset="0"/>
              </a:rPr>
              <a:t>Amayouthrunclub.com</a:t>
            </a:r>
            <a:endParaRPr lang="en-US" sz="3200" dirty="0"/>
          </a:p>
          <a:p>
            <a:endParaRPr lang="en-US" sz="20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828799" cy="130876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1801" y="956100"/>
            <a:ext cx="748749" cy="70532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5775" y="6246757"/>
            <a:ext cx="1303242" cy="567252"/>
          </a:xfrm>
          <a:prstGeom prst="rect">
            <a:avLst/>
          </a:prstGeom>
        </p:spPr>
      </p:pic>
    </p:spTree>
    <p:extLst>
      <p:ext uri="{BB962C8B-B14F-4D97-AF65-F5344CB8AC3E}">
        <p14:creationId xmlns:p14="http://schemas.microsoft.com/office/powerpoint/2010/main" val="91286121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7532" y="76200"/>
            <a:ext cx="6409267"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914400" y="1524000"/>
            <a:ext cx="8001000" cy="5105400"/>
          </a:xfrm>
          <a:effectLst>
            <a:glow rad="63500">
              <a:schemeClr val="accent2">
                <a:satMod val="175000"/>
                <a:alpha val="40000"/>
              </a:schemeClr>
            </a:glow>
            <a:softEdge rad="114300"/>
          </a:effectLst>
        </p:spPr>
        <p:txBody>
          <a:bodyPr/>
          <a:lstStyle/>
          <a:p>
            <a:r>
              <a:rPr lang="en-US" sz="2800" dirty="0" smtClean="0"/>
              <a:t>Since 2013, a partnership of the Alberta Medical Association</a:t>
            </a:r>
            <a:r>
              <a:rPr lang="en-US" sz="2800" b="1" dirty="0" smtClean="0"/>
              <a:t> </a:t>
            </a:r>
            <a:r>
              <a:rPr lang="en-US" sz="2800" dirty="0" smtClean="0"/>
              <a:t>and</a:t>
            </a:r>
            <a:r>
              <a:rPr lang="en-US" sz="2800" b="1" dirty="0" smtClean="0"/>
              <a:t> </a:t>
            </a:r>
            <a:r>
              <a:rPr lang="en-US" sz="2800" dirty="0" smtClean="0"/>
              <a:t>Ever Active Schools</a:t>
            </a:r>
            <a:br>
              <a:rPr lang="en-US" sz="2800" dirty="0" smtClean="0"/>
            </a:br>
            <a:endParaRPr lang="en-US" sz="2800" dirty="0" smtClean="0"/>
          </a:p>
          <a:p>
            <a:r>
              <a:rPr lang="en-US" sz="2800" dirty="0" smtClean="0"/>
              <a:t>THEN: </a:t>
            </a:r>
            <a:r>
              <a:rPr lang="en-US" sz="2800" b="1" dirty="0" smtClean="0">
                <a:solidFill>
                  <a:schemeClr val="accent2"/>
                </a:solidFill>
              </a:rPr>
              <a:t>74</a:t>
            </a:r>
            <a:r>
              <a:rPr lang="en-US" sz="2800" dirty="0" smtClean="0"/>
              <a:t> schools and approximately </a:t>
            </a:r>
            <a:r>
              <a:rPr lang="en-US" sz="2800" b="1" dirty="0" smtClean="0">
                <a:solidFill>
                  <a:schemeClr val="accent2"/>
                </a:solidFill>
              </a:rPr>
              <a:t>4,000 </a:t>
            </a:r>
            <a:r>
              <a:rPr lang="en-US" sz="2800" dirty="0" smtClean="0"/>
              <a:t>students (primarily elementary)</a:t>
            </a:r>
            <a:br>
              <a:rPr lang="en-US" sz="2800" dirty="0" smtClean="0"/>
            </a:br>
            <a:endParaRPr lang="en-US" sz="2800" dirty="0" smtClean="0"/>
          </a:p>
          <a:p>
            <a:r>
              <a:rPr lang="en-US" sz="2800" dirty="0" smtClean="0"/>
              <a:t>NOW (</a:t>
            </a:r>
            <a:r>
              <a:rPr lang="en-US" sz="2800" dirty="0" smtClean="0"/>
              <a:t>2017-18 </a:t>
            </a:r>
            <a:r>
              <a:rPr lang="en-US" sz="2800" dirty="0" smtClean="0"/>
              <a:t>fall/winter season): </a:t>
            </a:r>
            <a:r>
              <a:rPr lang="en-US" sz="2800" b="1" dirty="0" smtClean="0">
                <a:solidFill>
                  <a:schemeClr val="accent2"/>
                </a:solidFill>
              </a:rPr>
              <a:t>455 </a:t>
            </a:r>
            <a:r>
              <a:rPr lang="en-US" sz="2800" dirty="0" smtClean="0"/>
              <a:t>schools and approx. </a:t>
            </a:r>
            <a:r>
              <a:rPr lang="en-US" sz="2800" b="1" dirty="0" smtClean="0">
                <a:solidFill>
                  <a:schemeClr val="accent2"/>
                </a:solidFill>
              </a:rPr>
              <a:t>27,000</a:t>
            </a:r>
            <a:r>
              <a:rPr lang="en-US" sz="2800" dirty="0" smtClean="0"/>
              <a:t> </a:t>
            </a:r>
            <a:r>
              <a:rPr lang="en-US" sz="2800" dirty="0" smtClean="0"/>
              <a:t>students </a:t>
            </a:r>
            <a:br>
              <a:rPr lang="en-US" sz="2800" dirty="0" smtClean="0"/>
            </a:br>
            <a:endParaRPr lang="en-US" sz="2800" dirty="0" smtClean="0"/>
          </a:p>
          <a:p>
            <a:r>
              <a:rPr lang="en-US" sz="2800" dirty="0" smtClean="0"/>
              <a:t>GOAL (2016-17 school year): </a:t>
            </a:r>
            <a:r>
              <a:rPr lang="en-US" sz="2800" b="1" dirty="0" smtClean="0">
                <a:solidFill>
                  <a:schemeClr val="accent2"/>
                </a:solidFill>
              </a:rPr>
              <a:t>500</a:t>
            </a:r>
            <a:r>
              <a:rPr lang="en-US" sz="2800" b="1" dirty="0" smtClean="0"/>
              <a:t> </a:t>
            </a:r>
            <a:r>
              <a:rPr lang="en-US" sz="2800" dirty="0" smtClean="0"/>
              <a:t>schools, </a:t>
            </a:r>
            <a:r>
              <a:rPr lang="en-US" sz="2800" b="1" dirty="0" smtClean="0">
                <a:solidFill>
                  <a:schemeClr val="accent2"/>
                </a:solidFill>
              </a:rPr>
              <a:t>30,000</a:t>
            </a:r>
            <a:r>
              <a:rPr lang="en-US" sz="2800" dirty="0" smtClean="0"/>
              <a:t> </a:t>
            </a:r>
            <a:r>
              <a:rPr lang="en-US" sz="2800" dirty="0" smtClean="0"/>
              <a:t>students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023085" cy="1447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970727"/>
            <a:ext cx="748749" cy="70532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38348"/>
            <a:ext cx="1303242" cy="567252"/>
          </a:xfrm>
          <a:prstGeom prst="rect">
            <a:avLst/>
          </a:prstGeom>
        </p:spPr>
      </p:pic>
    </p:spTree>
    <p:extLst>
      <p:ext uri="{BB962C8B-B14F-4D97-AF65-F5344CB8AC3E}">
        <p14:creationId xmlns:p14="http://schemas.microsoft.com/office/powerpoint/2010/main" val="3764898037"/>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762000" y="1254231"/>
            <a:ext cx="8229600" cy="4800600"/>
          </a:xfrm>
        </p:spPr>
        <p:txBody>
          <a:bodyPr/>
          <a:lstStyle/>
          <a:p>
            <a:pPr marL="0" indent="0" algn="ctr">
              <a:buNone/>
            </a:pPr>
            <a:r>
              <a:rPr lang="en-US" sz="4000" b="1" dirty="0" smtClean="0"/>
              <a:t>Mission</a:t>
            </a:r>
          </a:p>
          <a:p>
            <a:pPr marL="0" indent="0">
              <a:buNone/>
            </a:pPr>
            <a:r>
              <a:rPr lang="en-CA" sz="3600" dirty="0" smtClean="0"/>
              <a:t/>
            </a:r>
            <a:br>
              <a:rPr lang="en-CA" sz="3600" dirty="0" smtClean="0"/>
            </a:br>
            <a:r>
              <a:rPr lang="en-CA" sz="3600" dirty="0" smtClean="0"/>
              <a:t>Through </a:t>
            </a:r>
            <a:r>
              <a:rPr lang="en-CA" sz="3600" dirty="0"/>
              <a:t>the AMA </a:t>
            </a:r>
            <a:r>
              <a:rPr lang="en-CA" sz="3600" dirty="0" smtClean="0"/>
              <a:t>YRC, physicians</a:t>
            </a:r>
            <a:r>
              <a:rPr lang="en-CA" sz="3600" dirty="0"/>
              <a:t>, medical students and residents can meet with the children, teachers and families of </a:t>
            </a:r>
            <a:r>
              <a:rPr lang="en-CA" sz="3600" dirty="0" smtClean="0"/>
              <a:t>their communities </a:t>
            </a:r>
            <a:r>
              <a:rPr lang="en-CA" sz="3600" dirty="0"/>
              <a:t>to encourage physical activity and healthful living.</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129562" cy="1523999"/>
          </a:xfrm>
          <a:prstGeom prst="rect">
            <a:avLst/>
          </a:prstGeom>
        </p:spPr>
      </p:pic>
    </p:spTree>
    <p:extLst>
      <p:ext uri="{BB962C8B-B14F-4D97-AF65-F5344CB8AC3E}">
        <p14:creationId xmlns:p14="http://schemas.microsoft.com/office/powerpoint/2010/main" val="273020138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553200" cy="639763"/>
          </a:xfrm>
        </p:spPr>
        <p:txBody>
          <a:bodyPr/>
          <a:lstStyle/>
          <a:p>
            <a:r>
              <a:rPr lang="en-US" dirty="0" smtClean="0">
                <a:solidFill>
                  <a:schemeClr val="bg1"/>
                </a:solidFill>
              </a:rPr>
              <a:t>AMA Youth Run Club</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0671" y="1447798"/>
            <a:ext cx="7209147" cy="47244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023084" cy="1447799"/>
          </a:xfrm>
          <a:prstGeom prst="rect">
            <a:avLst/>
          </a:prstGeom>
        </p:spPr>
      </p:pic>
    </p:spTree>
    <p:extLst>
      <p:ext uri="{BB962C8B-B14F-4D97-AF65-F5344CB8AC3E}">
        <p14:creationId xmlns:p14="http://schemas.microsoft.com/office/powerpoint/2010/main" val="15921793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639763"/>
          </a:xfrm>
        </p:spPr>
        <p:txBody>
          <a:bodyPr/>
          <a:lstStyle/>
          <a:p>
            <a:r>
              <a:rPr lang="en-US" dirty="0" smtClean="0">
                <a:solidFill>
                  <a:schemeClr val="bg1"/>
                </a:solidFill>
              </a:rPr>
              <a:t>AMA Youth Run Club</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332" y="1524000"/>
            <a:ext cx="7426533" cy="4953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16606" cy="1371599"/>
          </a:xfrm>
          <a:prstGeom prst="rect">
            <a:avLst/>
          </a:prstGeom>
        </p:spPr>
      </p:pic>
    </p:spTree>
    <p:extLst>
      <p:ext uri="{BB962C8B-B14F-4D97-AF65-F5344CB8AC3E}">
        <p14:creationId xmlns:p14="http://schemas.microsoft.com/office/powerpoint/2010/main" val="1249139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457200" y="1143000"/>
            <a:ext cx="8229600" cy="5562600"/>
          </a:xfrm>
        </p:spPr>
        <p:txBody>
          <a:bodyPr/>
          <a:lstStyle/>
          <a:p>
            <a:pPr marL="0" indent="0" algn="ctr">
              <a:buNone/>
            </a:pPr>
            <a:r>
              <a:rPr lang="en-US" b="1" dirty="0" smtClean="0"/>
              <a:t/>
            </a:r>
            <a:br>
              <a:rPr lang="en-US" b="1" dirty="0" smtClean="0"/>
            </a:br>
            <a:r>
              <a:rPr lang="en-US" b="1" dirty="0" smtClean="0"/>
              <a:t/>
            </a:r>
            <a:br>
              <a:rPr lang="en-US" b="1" dirty="0" smtClean="0"/>
            </a:br>
            <a:r>
              <a:rPr lang="en-US" sz="4000" b="1" dirty="0" smtClean="0"/>
              <a:t>Program Goals</a:t>
            </a:r>
            <a:r>
              <a:rPr lang="en-US" b="1" dirty="0" smtClean="0"/>
              <a:t/>
            </a:r>
            <a:br>
              <a:rPr lang="en-US" b="1" dirty="0" smtClean="0"/>
            </a:br>
            <a:endParaRPr lang="en-US" b="1" dirty="0" smtClean="0"/>
          </a:p>
          <a:p>
            <a:pPr marL="514350" indent="-514350">
              <a:buFont typeface="+mj-lt"/>
              <a:buAutoNum type="arabicPeriod"/>
            </a:pPr>
            <a:r>
              <a:rPr lang="en-US" dirty="0" smtClean="0">
                <a:solidFill>
                  <a:schemeClr val="accent2"/>
                </a:solidFill>
              </a:rPr>
              <a:t>Increase levels of physical activity in school-age children and youth.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362199" cy="1690484"/>
          </a:xfrm>
          <a:prstGeom prst="rect">
            <a:avLst/>
          </a:prstGeom>
        </p:spPr>
      </p:pic>
    </p:spTree>
    <p:extLst>
      <p:ext uri="{BB962C8B-B14F-4D97-AF65-F5344CB8AC3E}">
        <p14:creationId xmlns:p14="http://schemas.microsoft.com/office/powerpoint/2010/main" val="88018623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400800" cy="639763"/>
          </a:xfrm>
        </p:spPr>
        <p:txBody>
          <a:bodyPr/>
          <a:lstStyle/>
          <a:p>
            <a:r>
              <a:rPr lang="en-CA" dirty="0" smtClean="0">
                <a:solidFill>
                  <a:schemeClr val="bg1"/>
                </a:solidFill>
              </a:rPr>
              <a:t>AMA Youth Run Club</a:t>
            </a:r>
            <a:endParaRPr lang="en-CA" dirty="0">
              <a:solidFill>
                <a:schemeClr val="bg1"/>
              </a:solidFill>
            </a:endParaRPr>
          </a:p>
        </p:txBody>
      </p:sp>
      <p:sp>
        <p:nvSpPr>
          <p:cNvPr id="3" name="Content Placeholder 2"/>
          <p:cNvSpPr>
            <a:spLocks noGrp="1"/>
          </p:cNvSpPr>
          <p:nvPr>
            <p:ph idx="1"/>
          </p:nvPr>
        </p:nvSpPr>
        <p:spPr>
          <a:xfrm>
            <a:off x="609600" y="1524000"/>
            <a:ext cx="8229600" cy="5181600"/>
          </a:xfrm>
        </p:spPr>
        <p:txBody>
          <a:bodyPr/>
          <a:lstStyle/>
          <a:p>
            <a:pPr marL="0" indent="0">
              <a:buNone/>
            </a:pPr>
            <a:r>
              <a:rPr lang="en-US" sz="2800" i="1" dirty="0" smtClean="0"/>
              <a:t>(from the) </a:t>
            </a:r>
            <a:r>
              <a:rPr lang="en-US" b="1" i="1" dirty="0" smtClean="0"/>
              <a:t>2015 </a:t>
            </a:r>
            <a:r>
              <a:rPr lang="en-US" b="1" i="1" dirty="0" err="1"/>
              <a:t>ParticipACTION</a:t>
            </a:r>
            <a:r>
              <a:rPr lang="en-US" b="1" i="1" dirty="0"/>
              <a:t> Report Card on Physical Activity for Children and </a:t>
            </a:r>
            <a:r>
              <a:rPr lang="en-US" b="1" i="1" dirty="0" smtClean="0"/>
              <a:t>Youth:</a:t>
            </a:r>
            <a:endParaRPr lang="en-US" b="1" i="1" dirty="0"/>
          </a:p>
          <a:p>
            <a:pPr marL="0" indent="0">
              <a:buNone/>
            </a:pPr>
            <a:r>
              <a:rPr lang="en-US" b="1" dirty="0" smtClean="0"/>
              <a:t>Health </a:t>
            </a:r>
            <a:r>
              <a:rPr lang="en-US" b="1" dirty="0"/>
              <a:t>Professionals</a:t>
            </a:r>
            <a:r>
              <a:rPr lang="en-US" dirty="0"/>
              <a:t>: </a:t>
            </a:r>
            <a:r>
              <a:rPr lang="en-US" sz="4000" b="1" dirty="0">
                <a:solidFill>
                  <a:schemeClr val="accent2"/>
                </a:solidFill>
              </a:rPr>
              <a:t>Be influential. </a:t>
            </a:r>
            <a:r>
              <a:rPr lang="en-US" dirty="0">
                <a:solidFill>
                  <a:schemeClr val="accent2"/>
                </a:solidFill>
              </a:rPr>
              <a:t>Promote every child’s connection with nature and the outdoors </a:t>
            </a:r>
            <a:r>
              <a:rPr lang="en-US" dirty="0"/>
              <a:t>– identify outdoor play resources and partner with municipalities, parks, nature-related organizations, parent groups and children to support this process.</a:t>
            </a:r>
          </a:p>
          <a:p>
            <a:endParaRPr lang="en-CA" dirty="0"/>
          </a:p>
        </p:txBody>
      </p:sp>
      <p:sp>
        <p:nvSpPr>
          <p:cNvPr id="6" name="TextBox 5"/>
          <p:cNvSpPr txBox="1"/>
          <p:nvPr/>
        </p:nvSpPr>
        <p:spPr>
          <a:xfrm>
            <a:off x="430263" y="164068"/>
            <a:ext cx="941337" cy="369332"/>
          </a:xfrm>
          <a:prstGeom prst="rect">
            <a:avLst/>
          </a:prstGeom>
          <a:noFill/>
        </p:spPr>
        <p:txBody>
          <a:bodyPr wrap="square" rtlCol="0">
            <a:spAutoFit/>
          </a:bodyPr>
          <a:lstStyle/>
          <a:p>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981199" cy="1417825"/>
          </a:xfrm>
          <a:prstGeom prst="rect">
            <a:avLst/>
          </a:prstGeom>
        </p:spPr>
      </p:pic>
    </p:spTree>
    <p:extLst>
      <p:ext uri="{BB962C8B-B14F-4D97-AF65-F5344CB8AC3E}">
        <p14:creationId xmlns:p14="http://schemas.microsoft.com/office/powerpoint/2010/main" val="34092124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639763"/>
          </a:xfrm>
        </p:spPr>
        <p:txBody>
          <a:bodyPr/>
          <a:lstStyle/>
          <a:p>
            <a:r>
              <a:rPr lang="en-US" dirty="0" smtClean="0">
                <a:solidFill>
                  <a:schemeClr val="bg1"/>
                </a:solidFill>
              </a:rPr>
              <a:t>AMA Youth Run Club</a:t>
            </a:r>
            <a:endParaRPr lang="en-US" dirty="0">
              <a:solidFill>
                <a:schemeClr val="bg1"/>
              </a:solidFill>
            </a:endParaRPr>
          </a:p>
        </p:txBody>
      </p:sp>
      <p:sp>
        <p:nvSpPr>
          <p:cNvPr id="3" name="Content Placeholder 2"/>
          <p:cNvSpPr>
            <a:spLocks noGrp="1"/>
          </p:cNvSpPr>
          <p:nvPr>
            <p:ph idx="1"/>
          </p:nvPr>
        </p:nvSpPr>
        <p:spPr>
          <a:xfrm>
            <a:off x="457200" y="1143000"/>
            <a:ext cx="8229600" cy="5562600"/>
          </a:xfrm>
        </p:spPr>
        <p:txBody>
          <a:bodyPr/>
          <a:lstStyle/>
          <a:p>
            <a:pPr marL="0" indent="0" algn="ctr">
              <a:buNone/>
            </a:pPr>
            <a:r>
              <a:rPr lang="en-US" b="1" dirty="0" smtClean="0"/>
              <a:t/>
            </a:r>
            <a:br>
              <a:rPr lang="en-US" b="1" dirty="0" smtClean="0"/>
            </a:br>
            <a:r>
              <a:rPr lang="en-US" b="1" dirty="0" smtClean="0"/>
              <a:t/>
            </a:r>
            <a:br>
              <a:rPr lang="en-US" b="1" dirty="0" smtClean="0"/>
            </a:br>
            <a:r>
              <a:rPr lang="en-US" sz="4000" b="1" dirty="0"/>
              <a:t>Program Goals </a:t>
            </a:r>
            <a:endParaRPr lang="en-US" sz="2800" dirty="0">
              <a:solidFill>
                <a:schemeClr val="accent2"/>
              </a:solidFill>
            </a:endParaRPr>
          </a:p>
          <a:p>
            <a:pPr marL="514350" indent="-514350">
              <a:buFont typeface="+mj-lt"/>
              <a:buAutoNum type="arabicPeriod" startAt="2"/>
            </a:pPr>
            <a:endParaRPr lang="en-US" dirty="0">
              <a:solidFill>
                <a:schemeClr val="accent2"/>
              </a:solidFill>
            </a:endParaRPr>
          </a:p>
          <a:p>
            <a:pPr marL="514350" indent="-514350">
              <a:buFont typeface="+mj-lt"/>
              <a:buAutoNum type="arabicPeriod" startAt="2"/>
            </a:pPr>
            <a:r>
              <a:rPr lang="en-US" dirty="0">
                <a:solidFill>
                  <a:schemeClr val="accent2"/>
                </a:solidFill>
              </a:rPr>
              <a:t>Develop life-long healthy lifestyle habits and decrease screen time among</a:t>
            </a:r>
            <a:br>
              <a:rPr lang="en-US" dirty="0">
                <a:solidFill>
                  <a:schemeClr val="accent2"/>
                </a:solidFill>
              </a:rPr>
            </a:br>
            <a:r>
              <a:rPr lang="en-US" dirty="0">
                <a:solidFill>
                  <a:schemeClr val="accent2"/>
                </a:solidFill>
              </a:rPr>
              <a:t>school-age children and youth.</a:t>
            </a:r>
          </a:p>
          <a:p>
            <a:pPr marL="0" indent="0" algn="ctr">
              <a:buNone/>
            </a:pPr>
            <a:endParaRPr lang="en-US" dirty="0" smtClean="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362199" cy="1690484"/>
          </a:xfrm>
          <a:prstGeom prst="rect">
            <a:avLst/>
          </a:prstGeom>
        </p:spPr>
      </p:pic>
    </p:spTree>
    <p:extLst>
      <p:ext uri="{BB962C8B-B14F-4D97-AF65-F5344CB8AC3E}">
        <p14:creationId xmlns:p14="http://schemas.microsoft.com/office/powerpoint/2010/main" val="266817091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blueto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2645</TotalTime>
  <Words>687</Words>
  <Application>Microsoft Office PowerPoint</Application>
  <PresentationFormat>On-screen Show (4:3)</PresentationFormat>
  <Paragraphs>116</Paragraphs>
  <Slides>24</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bluetop</vt:lpstr>
      <vt:lpstr>SPW 12.0 Graph</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AMA Youth Run Club</vt:lpstr>
      <vt:lpstr>PowerPoint Presentation</vt:lpstr>
      <vt:lpstr>AMA Youth Run Club</vt:lpstr>
    </vt:vector>
  </TitlesOfParts>
  <Company>AMA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Boyer</dc:creator>
  <cp:lastModifiedBy>Jodi-Ann Sadler</cp:lastModifiedBy>
  <cp:revision>193</cp:revision>
  <cp:lastPrinted>2015-10-27T18:45:15Z</cp:lastPrinted>
  <dcterms:created xsi:type="dcterms:W3CDTF">2012-09-18T17:28:31Z</dcterms:created>
  <dcterms:modified xsi:type="dcterms:W3CDTF">2018-04-16T18:42:16Z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574019395</vt:i4>
  </property>
  <property fmtid="{D5CDD505-2E9C-101B-9397-08002B2CF9AE}" pid="3" name="_NewReviewCycle">
    <vt:lpwstr/>
  </property>
  <property fmtid="{D5CDD505-2E9C-101B-9397-08002B2CF9AE}" pid="4" name="_EmailSubject">
    <vt:lpwstr>Med Student PP Presentation Ready to Go - Other Logistics</vt:lpwstr>
  </property>
  <property fmtid="{D5CDD505-2E9C-101B-9397-08002B2CF9AE}" pid="5" name="_AuthorEmail">
    <vt:lpwstr>Vanda.Killeen@albertadoctors.org</vt:lpwstr>
  </property>
  <property fmtid="{D5CDD505-2E9C-101B-9397-08002B2CF9AE}" pid="6" name="_AuthorEmailDisplayName">
    <vt:lpwstr>Vanda Killeen</vt:lpwstr>
  </property>
  <property fmtid="{D5CDD505-2E9C-101B-9397-08002B2CF9AE}" pid="7" name="_PreviousAdHocReviewCycleID">
    <vt:i4>-1377828119</vt:i4>
  </property>
</Properties>
</file>